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98" r:id="rId1"/>
  </p:sldMasterIdLst>
  <p:sldIdLst>
    <p:sldId id="256" r:id="rId2"/>
    <p:sldId id="258" r:id="rId3"/>
    <p:sldId id="257" r:id="rId4"/>
    <p:sldId id="261" r:id="rId5"/>
    <p:sldId id="264" r:id="rId6"/>
    <p:sldId id="263" r:id="rId7"/>
    <p:sldId id="262" r:id="rId8"/>
    <p:sldId id="265" r:id="rId9"/>
  </p:sldIdLst>
  <p:sldSz cx="12192000" cy="6858000"/>
  <p:notesSz cx="6858000" cy="9144000"/>
  <p:embeddedFontLst>
    <p:embeddedFont>
      <p:font typeface="Arial Narrow" panose="020B0606020202030204" pitchFamily="34" charset="0"/>
      <p:regular r:id="rId10"/>
      <p:bold r:id="rId11"/>
      <p:italic r:id="rId12"/>
      <p:boldItalic r:id="rId13"/>
    </p:embeddedFont>
    <p:embeddedFont>
      <p:font typeface="Calibri" panose="020F0502020204030204" pitchFamily="34" charset="0"/>
      <p:regular r:id="rId14"/>
      <p:bold r:id="rId15"/>
      <p:italic r:id="rId16"/>
      <p:boldItalic r:id="rId17"/>
    </p:embeddedFont>
    <p:embeddedFont>
      <p:font typeface="Cambria Math" panose="02040503050406030204" pitchFamily="18" charset="0"/>
      <p:regular r:id="rId18"/>
    </p:embeddedFont>
    <p:embeddedFont>
      <p:font typeface="Noto Sans" panose="020B0502040504020204"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3" autoAdjust="0"/>
    <p:restoredTop sz="94773" autoAdjust="0"/>
  </p:normalViewPr>
  <p:slideViewPr>
    <p:cSldViewPr snapToGrid="0" snapToObjects="1">
      <p:cViewPr varScale="1">
        <p:scale>
          <a:sx n="74" d="100"/>
          <a:sy n="74" d="100"/>
        </p:scale>
        <p:origin x="994"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21" Type="http://schemas.openxmlformats.org/officeDocument/2006/relationships/font" Target="fonts/font12.fntdata"/><Relationship Id="rId34" Type="http://schemas.openxmlformats.org/officeDocument/2006/relationships/font" Target="fonts/font25.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8A9BE6E0-C971-C0CA-9ACD-B79274EFDA6C}"/>
              </a:ext>
            </a:extLst>
          </p:cNvPr>
          <p:cNvSpPr>
            <a:spLocks noGrp="1"/>
          </p:cNvSpPr>
          <p:nvPr>
            <p:ph type="pic" sz="quarter" idx="12"/>
          </p:nvPr>
        </p:nvSpPr>
        <p:spPr>
          <a:xfrm>
            <a:off x="0" y="0"/>
            <a:ext cx="12192000" cy="6858000"/>
          </a:xfrm>
          <a:prstGeom prst="rect">
            <a:avLst/>
          </a:prstGeom>
        </p:spPr>
        <p:txBody>
          <a:bodyPr wrap="square">
            <a:noAutofit/>
          </a:bodyPr>
          <a:lstStyle/>
          <a:p>
            <a:endParaRPr kumimoji="1" lang="ko-Kore-KR" altLang="en-US"/>
          </a:p>
        </p:txBody>
      </p:sp>
    </p:spTree>
    <p:extLst>
      <p:ext uri="{BB962C8B-B14F-4D97-AF65-F5344CB8AC3E}">
        <p14:creationId xmlns:p14="http://schemas.microsoft.com/office/powerpoint/2010/main" val="394664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02749BE1-51C7-3468-AEA9-AD6549DEC98C}"/>
              </a:ext>
            </a:extLst>
          </p:cNvPr>
          <p:cNvSpPr>
            <a:spLocks noGrp="1"/>
          </p:cNvSpPr>
          <p:nvPr>
            <p:ph type="pic" sz="quarter" idx="12"/>
          </p:nvPr>
        </p:nvSpPr>
        <p:spPr>
          <a:xfrm>
            <a:off x="2111188" y="578223"/>
            <a:ext cx="7969625" cy="3671048"/>
          </a:xfrm>
          <a:prstGeom prst="rect">
            <a:avLst/>
          </a:prstGeom>
        </p:spPr>
        <p:txBody>
          <a:bodyPr/>
          <a:lstStyle/>
          <a:p>
            <a:endParaRPr kumimoji="1" lang="ko-Kore-KR" altLang="en-US"/>
          </a:p>
        </p:txBody>
      </p:sp>
    </p:spTree>
    <p:extLst>
      <p:ext uri="{BB962C8B-B14F-4D97-AF65-F5344CB8AC3E}">
        <p14:creationId xmlns:p14="http://schemas.microsoft.com/office/powerpoint/2010/main" val="330021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F1B8C0BC-7F91-4045-BA5A-CC114F3750BC}"/>
              </a:ext>
            </a:extLst>
          </p:cNvPr>
          <p:cNvSpPr>
            <a:spLocks noGrp="1"/>
          </p:cNvSpPr>
          <p:nvPr>
            <p:ph type="pic" sz="quarter" idx="14"/>
          </p:nvPr>
        </p:nvSpPr>
        <p:spPr>
          <a:xfrm>
            <a:off x="0" y="1"/>
            <a:ext cx="12192001" cy="6858001"/>
          </a:xfrm>
          <a:custGeom>
            <a:avLst/>
            <a:gdLst>
              <a:gd name="connsiteX0" fmla="*/ 12192001 w 12192001"/>
              <a:gd name="connsiteY0" fmla="*/ 0 h 6858001"/>
              <a:gd name="connsiteX1" fmla="*/ 12192001 w 12192001"/>
              <a:gd name="connsiteY1" fmla="*/ 6858001 h 6858001"/>
              <a:gd name="connsiteX2" fmla="*/ 0 w 12192001"/>
              <a:gd name="connsiteY2" fmla="*/ 6858001 h 6858001"/>
            </a:gdLst>
            <a:ahLst/>
            <a:cxnLst>
              <a:cxn ang="0">
                <a:pos x="connsiteX0" y="connsiteY0"/>
              </a:cxn>
              <a:cxn ang="0">
                <a:pos x="connsiteX1" y="connsiteY1"/>
              </a:cxn>
              <a:cxn ang="0">
                <a:pos x="connsiteX2" y="connsiteY2"/>
              </a:cxn>
            </a:cxnLst>
            <a:rect l="l" t="t" r="r" b="b"/>
            <a:pathLst>
              <a:path w="12192001" h="6858001">
                <a:moveTo>
                  <a:pt x="12192001" y="0"/>
                </a:moveTo>
                <a:lnTo>
                  <a:pt x="12192001" y="6858001"/>
                </a:lnTo>
                <a:lnTo>
                  <a:pt x="0" y="6858001"/>
                </a:lnTo>
                <a:close/>
              </a:path>
            </a:pathLst>
          </a:custGeom>
        </p:spPr>
        <p:txBody>
          <a:bodyPr wrap="square">
            <a:noAutofit/>
          </a:bodyPr>
          <a:lstStyle/>
          <a:p>
            <a:endParaRPr kumimoji="1" lang="ko-Kore-KR" altLang="en-US"/>
          </a:p>
        </p:txBody>
      </p:sp>
    </p:spTree>
    <p:extLst>
      <p:ext uri="{BB962C8B-B14F-4D97-AF65-F5344CB8AC3E}">
        <p14:creationId xmlns:p14="http://schemas.microsoft.com/office/powerpoint/2010/main" val="51745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B046F434-A0CE-4648-B7ED-F65F79DFF60B}"/>
              </a:ext>
            </a:extLst>
          </p:cNvPr>
          <p:cNvSpPr>
            <a:spLocks noGrp="1"/>
          </p:cNvSpPr>
          <p:nvPr>
            <p:ph type="title"/>
          </p:nvPr>
        </p:nvSpPr>
        <p:spPr>
          <a:xfrm>
            <a:off x="742950" y="626518"/>
            <a:ext cx="10858499" cy="651765"/>
          </a:xfrm>
        </p:spPr>
        <p:txBody>
          <a:bodyPr>
            <a:normAutofit/>
          </a:bodyPr>
          <a:lstStyle>
            <a:lvl1pPr algn="l" defTabSz="457200" rtl="0" eaLnBrk="1" latinLnBrk="0" hangingPunct="1">
              <a:lnSpc>
                <a:spcPct val="90000"/>
              </a:lnSpc>
              <a:spcBef>
                <a:spcPct val="0"/>
              </a:spcBef>
              <a:buNone/>
              <a:defRPr lang="ko-KR" altLang="en-US" sz="4000" b="1" kern="1200" spc="-150" dirty="0">
                <a:solidFill>
                  <a:schemeClr val="tx1"/>
                </a:solidFill>
                <a:latin typeface="+mj-lt"/>
                <a:ea typeface="+mn-ea"/>
                <a:cs typeface="+mn-cs"/>
              </a:defRPr>
            </a:lvl1pPr>
          </a:lstStyle>
          <a:p>
            <a:r>
              <a:rPr lang="ko-KR" altLang="en-US" dirty="0"/>
              <a:t>마스터 제목 스타일 편집</a:t>
            </a:r>
          </a:p>
        </p:txBody>
      </p:sp>
      <p:sp>
        <p:nvSpPr>
          <p:cNvPr id="6" name="텍스트 개체 틀 9">
            <a:extLst>
              <a:ext uri="{FF2B5EF4-FFF2-40B4-BE49-F238E27FC236}">
                <a16:creationId xmlns:a16="http://schemas.microsoft.com/office/drawing/2014/main" id="{A5AEB7B4-8602-EB4A-92EA-0457F850C8B7}"/>
              </a:ext>
            </a:extLst>
          </p:cNvPr>
          <p:cNvSpPr>
            <a:spLocks noGrp="1"/>
          </p:cNvSpPr>
          <p:nvPr>
            <p:ph type="body" sz="quarter" idx="15"/>
          </p:nvPr>
        </p:nvSpPr>
        <p:spPr>
          <a:xfrm>
            <a:off x="742950" y="1455497"/>
            <a:ext cx="10858500" cy="4259504"/>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3" name="그림 개체 틀 2">
            <a:extLst>
              <a:ext uri="{FF2B5EF4-FFF2-40B4-BE49-F238E27FC236}">
                <a16:creationId xmlns:a16="http://schemas.microsoft.com/office/drawing/2014/main" id="{2136332F-A417-E745-E200-22B586EB21C3}"/>
              </a:ext>
            </a:extLst>
          </p:cNvPr>
          <p:cNvSpPr>
            <a:spLocks noGrp="1"/>
          </p:cNvSpPr>
          <p:nvPr>
            <p:ph type="pic" sz="quarter" idx="17"/>
          </p:nvPr>
        </p:nvSpPr>
        <p:spPr>
          <a:xfrm>
            <a:off x="1" y="6124575"/>
            <a:ext cx="12192000" cy="733425"/>
          </a:xfrm>
        </p:spPr>
        <p:txBody>
          <a:bodyPr/>
          <a:lstStyle/>
          <a:p>
            <a:endParaRPr lang="ko-KR" altLang="en-US"/>
          </a:p>
        </p:txBody>
      </p:sp>
    </p:spTree>
    <p:extLst>
      <p:ext uri="{BB962C8B-B14F-4D97-AF65-F5344CB8AC3E}">
        <p14:creationId xmlns:p14="http://schemas.microsoft.com/office/powerpoint/2010/main" val="192358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AC0959E-D4A3-8EA0-24A6-9435CA44BC05}"/>
              </a:ext>
            </a:extLst>
          </p:cNvPr>
          <p:cNvSpPr>
            <a:spLocks noGrp="1"/>
          </p:cNvSpPr>
          <p:nvPr>
            <p:ph type="pic" sz="quarter" idx="10"/>
          </p:nvPr>
        </p:nvSpPr>
        <p:spPr>
          <a:xfrm>
            <a:off x="0" y="1"/>
            <a:ext cx="5540188" cy="6858000"/>
          </a:xfrm>
        </p:spPr>
        <p:txBody>
          <a:bodyPr/>
          <a:lstStyle/>
          <a:p>
            <a:endParaRPr kumimoji="1" lang="ko-Kore-KR" altLang="en-US"/>
          </a:p>
        </p:txBody>
      </p:sp>
    </p:spTree>
    <p:extLst>
      <p:ext uri="{BB962C8B-B14F-4D97-AF65-F5344CB8AC3E}">
        <p14:creationId xmlns:p14="http://schemas.microsoft.com/office/powerpoint/2010/main" val="3075513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2BABE-BBAD-CB46-A741-944DA49A4DC9}" type="datetimeFigureOut">
              <a:rPr kumimoji="1" lang="ko-KR" altLang="en-US" smtClean="0"/>
              <a:t>2023-05-26</a:t>
            </a:fld>
            <a:endParaRPr kumimoji="1"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312BF-63D2-D540-ADA9-6DC63533A88E}" type="slidenum">
              <a:rPr kumimoji="1" lang="ko-KR" altLang="en-US" smtClean="0"/>
              <a:t>‹#›</a:t>
            </a:fld>
            <a:endParaRPr kumimoji="1" lang="ko-KR" altLang="en-US"/>
          </a:p>
        </p:txBody>
      </p:sp>
    </p:spTree>
    <p:extLst>
      <p:ext uri="{BB962C8B-B14F-4D97-AF65-F5344CB8AC3E}">
        <p14:creationId xmlns:p14="http://schemas.microsoft.com/office/powerpoint/2010/main" val="3399691890"/>
      </p:ext>
    </p:extLst>
  </p:cSld>
  <p:clrMap bg1="lt1" tx1="dk1" bg2="lt2" tx2="dk2" accent1="accent1" accent2="accent2" accent3="accent3" accent4="accent4" accent5="accent5" accent6="accent6" hlink="hlink" folHlink="folHlink"/>
  <p:sldLayoutIdLst>
    <p:sldLayoutId id="2147483699" r:id="rId1"/>
    <p:sldLayoutId id="2147483705" r:id="rId2"/>
    <p:sldLayoutId id="2147483710" r:id="rId3"/>
    <p:sldLayoutId id="2147483711" r:id="rId4"/>
    <p:sldLayoutId id="2147483712" r:id="rId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ask 2: Logic Gates - Coding at school">
            <a:extLst>
              <a:ext uri="{FF2B5EF4-FFF2-40B4-BE49-F238E27FC236}">
                <a16:creationId xmlns:a16="http://schemas.microsoft.com/office/drawing/2014/main" id="{7270D2ED-EE04-02A5-C759-880CC9577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BAEBEBCE-FA11-F2A5-5D1C-693DB9A0E54D}"/>
              </a:ext>
            </a:extLst>
          </p:cNvPr>
          <p:cNvSpPr/>
          <p:nvPr/>
        </p:nvSpPr>
        <p:spPr>
          <a:xfrm>
            <a:off x="0" y="0"/>
            <a:ext cx="12192000" cy="6858000"/>
          </a:xfrm>
          <a:prstGeom prst="rect">
            <a:avLst/>
          </a:prstGeom>
          <a:solidFill>
            <a:schemeClr val="accent3">
              <a:alpha val="659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2" name="TextBox 31">
            <a:extLst>
              <a:ext uri="{FF2B5EF4-FFF2-40B4-BE49-F238E27FC236}">
                <a16:creationId xmlns:a16="http://schemas.microsoft.com/office/drawing/2014/main" id="{861E899C-DC15-EF83-9743-91BBB16D90D0}"/>
              </a:ext>
            </a:extLst>
          </p:cNvPr>
          <p:cNvSpPr txBox="1"/>
          <p:nvPr/>
        </p:nvSpPr>
        <p:spPr>
          <a:xfrm>
            <a:off x="-182880" y="2219428"/>
            <a:ext cx="11765279" cy="1446550"/>
          </a:xfrm>
          <a:prstGeom prst="rect">
            <a:avLst/>
          </a:prstGeom>
          <a:noFill/>
        </p:spPr>
        <p:txBody>
          <a:bodyPr wrap="square" rtlCol="0">
            <a:spAutoFit/>
          </a:bodyPr>
          <a:lstStyle>
            <a:defPPr>
              <a:defRPr lang="ko-KR"/>
            </a:defPPr>
            <a:lvl1pPr>
              <a:defRPr sz="4400" b="0" spc="-150">
                <a:latin typeface="+mj-lt"/>
              </a:defRPr>
            </a:lvl1pPr>
          </a:lstStyle>
          <a:p>
            <a:pPr algn="ctr"/>
            <a:r>
              <a:rPr lang="en-US" altLang="ko-KR" sz="8800" b="1" spc="0" dirty="0">
                <a:solidFill>
                  <a:schemeClr val="bg1"/>
                </a:solidFill>
              </a:rPr>
              <a:t>Digital logic gates</a:t>
            </a:r>
            <a:endParaRPr lang="ko-KR" altLang="en-US" sz="6600" b="1" spc="0" dirty="0">
              <a:solidFill>
                <a:schemeClr val="bg1"/>
              </a:solidFill>
            </a:endParaRPr>
          </a:p>
        </p:txBody>
      </p:sp>
      <p:grpSp>
        <p:nvGrpSpPr>
          <p:cNvPr id="7" name="Group 6">
            <a:extLst>
              <a:ext uri="{FF2B5EF4-FFF2-40B4-BE49-F238E27FC236}">
                <a16:creationId xmlns:a16="http://schemas.microsoft.com/office/drawing/2014/main" id="{24CC397B-63B4-B99F-A417-8998E3DE1BF1}"/>
              </a:ext>
            </a:extLst>
          </p:cNvPr>
          <p:cNvGrpSpPr/>
          <p:nvPr/>
        </p:nvGrpSpPr>
        <p:grpSpPr>
          <a:xfrm>
            <a:off x="3418271" y="3820823"/>
            <a:ext cx="6046339" cy="538083"/>
            <a:chOff x="3022031" y="3914222"/>
            <a:chExt cx="6046339" cy="538083"/>
          </a:xfrm>
        </p:grpSpPr>
        <p:sp>
          <p:nvSpPr>
            <p:cNvPr id="3" name="직사각형 2">
              <a:extLst>
                <a:ext uri="{FF2B5EF4-FFF2-40B4-BE49-F238E27FC236}">
                  <a16:creationId xmlns:a16="http://schemas.microsoft.com/office/drawing/2014/main" id="{E00324A3-9707-2C77-F028-42454CBBB802}"/>
                </a:ext>
              </a:extLst>
            </p:cNvPr>
            <p:cNvSpPr/>
            <p:nvPr/>
          </p:nvSpPr>
          <p:spPr>
            <a:xfrm>
              <a:off x="3610980" y="3987433"/>
              <a:ext cx="1480657" cy="464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0" name="TextBox 39">
              <a:extLst>
                <a:ext uri="{FF2B5EF4-FFF2-40B4-BE49-F238E27FC236}">
                  <a16:creationId xmlns:a16="http://schemas.microsoft.com/office/drawing/2014/main" id="{44A158C0-9A4C-9DFE-6D45-288F3B48C7D6}"/>
                </a:ext>
              </a:extLst>
            </p:cNvPr>
            <p:cNvSpPr txBox="1"/>
            <p:nvPr/>
          </p:nvSpPr>
          <p:spPr>
            <a:xfrm>
              <a:off x="3022031" y="3914222"/>
              <a:ext cx="6046339" cy="464871"/>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ctr"/>
              <a:r>
                <a:rPr lang="pt-BR" altLang="ko-KR" sz="1800" spc="300" dirty="0">
                  <a:solidFill>
                    <a:schemeClr val="bg1"/>
                  </a:solidFill>
                </a:rPr>
                <a:t>4bit        even parity cheacker</a:t>
              </a:r>
            </a:p>
          </p:txBody>
        </p:sp>
      </p:grpSp>
    </p:spTree>
    <p:extLst>
      <p:ext uri="{BB962C8B-B14F-4D97-AF65-F5344CB8AC3E}">
        <p14:creationId xmlns:p14="http://schemas.microsoft.com/office/powerpoint/2010/main" val="305469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직사각형 2">
            <a:extLst>
              <a:ext uri="{FF2B5EF4-FFF2-40B4-BE49-F238E27FC236}">
                <a16:creationId xmlns:a16="http://schemas.microsoft.com/office/drawing/2014/main" id="{E0B0A42F-5F85-46E0-8E5D-ABE4BC9B1D9D}"/>
              </a:ext>
            </a:extLst>
          </p:cNvPr>
          <p:cNvSpPr/>
          <p:nvPr/>
        </p:nvSpPr>
        <p:spPr>
          <a:xfrm>
            <a:off x="-9658" y="3897431"/>
            <a:ext cx="3789805" cy="665142"/>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5" name="TextBox 4">
            <a:extLst>
              <a:ext uri="{FF2B5EF4-FFF2-40B4-BE49-F238E27FC236}">
                <a16:creationId xmlns:a16="http://schemas.microsoft.com/office/drawing/2014/main" id="{024EDD1D-C54B-A1CC-6232-67E2907C286D}"/>
              </a:ext>
            </a:extLst>
          </p:cNvPr>
          <p:cNvSpPr txBox="1"/>
          <p:nvPr/>
        </p:nvSpPr>
        <p:spPr>
          <a:xfrm>
            <a:off x="-9657" y="1040393"/>
            <a:ext cx="11948160" cy="2805063"/>
          </a:xfrm>
          <a:prstGeom prst="rect">
            <a:avLst/>
          </a:prstGeom>
          <a:noFill/>
        </p:spPr>
        <p:txBody>
          <a:bodyPr wrap="square" rtlCol="0">
            <a:spAutoFit/>
          </a:bodyPr>
          <a:lstStyle>
            <a:defPPr>
              <a:defRPr lang="ko-KR"/>
            </a:defPPr>
            <a:lvl1pPr>
              <a:lnSpc>
                <a:spcPct val="150000"/>
              </a:lnSpc>
              <a:defRPr sz="1400">
                <a:solidFill>
                  <a:schemeClr val="accent2"/>
                </a:solidFill>
              </a:defRPr>
            </a:lvl1pPr>
          </a:lstStyle>
          <a:p>
            <a:pPr algn="l"/>
            <a:r>
              <a:rPr lang="en-US" sz="2400" dirty="0">
                <a:solidFill>
                  <a:schemeClr val="tx1"/>
                </a:solidFill>
                <a:latin typeface="Poppins" panose="020B0502040204020203" pitchFamily="2" charset="0"/>
              </a:rPr>
              <a:t>A</a:t>
            </a:r>
            <a:r>
              <a:rPr lang="en-US" sz="2400" b="0" i="0" dirty="0">
                <a:solidFill>
                  <a:schemeClr val="tx1"/>
                </a:solidFill>
                <a:effectLst/>
                <a:latin typeface="Poppins" panose="020B0502040204020203" pitchFamily="2" charset="0"/>
              </a:rPr>
              <a:t> circuit that checks for even parity in a 4-bit binary number. It works by counting the number of 1s in the 4-bit binary number and then checking if the number is even or odd. </a:t>
            </a:r>
          </a:p>
          <a:p>
            <a:pPr algn="l"/>
            <a:r>
              <a:rPr lang="en-US" sz="2400" b="0" i="0" dirty="0">
                <a:solidFill>
                  <a:schemeClr val="tx1"/>
                </a:solidFill>
                <a:effectLst/>
                <a:latin typeface="Poppins" panose="020B0502040204020203" pitchFamily="2" charset="0"/>
              </a:rPr>
              <a:t>If the number of </a:t>
            </a:r>
            <a:r>
              <a:rPr lang="en-US" sz="2400" b="1" i="0" dirty="0">
                <a:solidFill>
                  <a:schemeClr val="tx1"/>
                </a:solidFill>
                <a:effectLst/>
                <a:latin typeface="Poppins" panose="020B0502040204020203" pitchFamily="2" charset="0"/>
              </a:rPr>
              <a:t>1s</a:t>
            </a:r>
            <a:r>
              <a:rPr lang="en-US" sz="2400" b="0" i="0" dirty="0">
                <a:solidFill>
                  <a:schemeClr val="tx1"/>
                </a:solidFill>
                <a:effectLst/>
                <a:latin typeface="Poppins" panose="020B0502040204020203" pitchFamily="2" charset="0"/>
              </a:rPr>
              <a:t> is </a:t>
            </a:r>
            <a:r>
              <a:rPr lang="en-US" sz="2400" b="1" i="0" dirty="0">
                <a:solidFill>
                  <a:schemeClr val="tx1"/>
                </a:solidFill>
                <a:effectLst/>
                <a:latin typeface="Poppins" panose="020B0502040204020203" pitchFamily="2" charset="0"/>
              </a:rPr>
              <a:t>even</a:t>
            </a:r>
            <a:r>
              <a:rPr lang="en-US" sz="2400" b="0" i="0" dirty="0">
                <a:solidFill>
                  <a:schemeClr val="tx1"/>
                </a:solidFill>
                <a:effectLst/>
                <a:latin typeface="Poppins" panose="020B0502040204020203" pitchFamily="2" charset="0"/>
              </a:rPr>
              <a:t>, the output of the circuit is </a:t>
            </a:r>
            <a:r>
              <a:rPr lang="en-US" sz="2400" b="1" i="0" dirty="0">
                <a:solidFill>
                  <a:schemeClr val="tx1"/>
                </a:solidFill>
                <a:effectLst/>
                <a:latin typeface="Poppins" panose="020B0502040204020203" pitchFamily="2" charset="0"/>
              </a:rPr>
              <a:t>0</a:t>
            </a:r>
            <a:r>
              <a:rPr lang="en-US" sz="2400" dirty="0">
                <a:solidFill>
                  <a:schemeClr val="tx1"/>
                </a:solidFill>
                <a:latin typeface="Poppins" panose="020B0502040204020203" pitchFamily="2" charset="0"/>
              </a:rPr>
              <a:t>.</a:t>
            </a:r>
            <a:endParaRPr lang="en-US" sz="2400" b="0" i="0" dirty="0">
              <a:solidFill>
                <a:schemeClr val="tx1"/>
              </a:solidFill>
              <a:effectLst/>
              <a:latin typeface="Poppins" panose="020B0502040204020203" pitchFamily="2" charset="0"/>
            </a:endParaRPr>
          </a:p>
          <a:p>
            <a:pPr algn="l"/>
            <a:r>
              <a:rPr lang="en-US" sz="2400" dirty="0">
                <a:solidFill>
                  <a:schemeClr val="tx1"/>
                </a:solidFill>
                <a:latin typeface="Poppins" panose="020B0502040204020203" pitchFamily="2" charset="0"/>
              </a:rPr>
              <a:t>I</a:t>
            </a:r>
            <a:r>
              <a:rPr lang="en-US" sz="2400" b="0" i="0" dirty="0">
                <a:solidFill>
                  <a:schemeClr val="tx1"/>
                </a:solidFill>
                <a:effectLst/>
                <a:latin typeface="Poppins" panose="020B0502040204020203" pitchFamily="2" charset="0"/>
              </a:rPr>
              <a:t>f the number of </a:t>
            </a:r>
            <a:r>
              <a:rPr lang="en-US" sz="2400" b="1" i="0" u="sng" dirty="0">
                <a:solidFill>
                  <a:schemeClr val="tx1"/>
                </a:solidFill>
                <a:effectLst/>
                <a:latin typeface="Poppins" panose="020B0502040204020203" pitchFamily="2" charset="0"/>
              </a:rPr>
              <a:t>1s</a:t>
            </a:r>
            <a:r>
              <a:rPr lang="en-US" sz="2400" b="0" i="0" dirty="0">
                <a:solidFill>
                  <a:schemeClr val="tx1"/>
                </a:solidFill>
                <a:effectLst/>
                <a:latin typeface="Poppins" panose="020B0502040204020203" pitchFamily="2" charset="0"/>
              </a:rPr>
              <a:t> is </a:t>
            </a:r>
            <a:r>
              <a:rPr lang="en-US" sz="2400" b="1" i="0" u="sng" dirty="0">
                <a:solidFill>
                  <a:schemeClr val="tx1"/>
                </a:solidFill>
                <a:effectLst/>
                <a:latin typeface="Poppins" panose="020B0502040204020203" pitchFamily="2" charset="0"/>
              </a:rPr>
              <a:t>odd</a:t>
            </a:r>
            <a:r>
              <a:rPr lang="en-US" sz="2400" b="0" i="0" dirty="0">
                <a:solidFill>
                  <a:schemeClr val="tx1"/>
                </a:solidFill>
                <a:effectLst/>
                <a:latin typeface="Poppins" panose="020B0502040204020203" pitchFamily="2" charset="0"/>
              </a:rPr>
              <a:t>, the output of the circuit is </a:t>
            </a:r>
            <a:r>
              <a:rPr lang="en-US" sz="2400" b="1" i="0" u="sng" dirty="0">
                <a:solidFill>
                  <a:schemeClr val="tx1"/>
                </a:solidFill>
                <a:effectLst/>
                <a:latin typeface="Poppins" panose="020B0502040204020203" pitchFamily="2" charset="0"/>
              </a:rPr>
              <a:t>1.</a:t>
            </a:r>
            <a:endParaRPr lang="en-US" b="1" i="0" u="sng" dirty="0">
              <a:solidFill>
                <a:schemeClr val="tx1"/>
              </a:solidFill>
              <a:effectLst/>
              <a:latin typeface="Verdana" panose="020B0604030504040204" pitchFamily="34" charset="0"/>
            </a:endParaRPr>
          </a:p>
        </p:txBody>
      </p:sp>
      <p:pic>
        <p:nvPicPr>
          <p:cNvPr id="8" name="Picture 7">
            <a:extLst>
              <a:ext uri="{FF2B5EF4-FFF2-40B4-BE49-F238E27FC236}">
                <a16:creationId xmlns:a16="http://schemas.microsoft.com/office/drawing/2014/main" id="{DED5FAEF-2D36-6F46-BFCB-18A05CC46D00}"/>
              </a:ext>
            </a:extLst>
          </p:cNvPr>
          <p:cNvPicPr>
            <a:picLocks noChangeAspect="1"/>
          </p:cNvPicPr>
          <p:nvPr/>
        </p:nvPicPr>
        <p:blipFill>
          <a:blip r:embed="rId2"/>
          <a:stretch>
            <a:fillRect/>
          </a:stretch>
        </p:blipFill>
        <p:spPr>
          <a:xfrm flipH="1">
            <a:off x="6353666" y="3492312"/>
            <a:ext cx="5838334" cy="3384541"/>
          </a:xfrm>
          <a:prstGeom prst="rtTriangle">
            <a:avLst/>
          </a:prstGeom>
        </p:spPr>
      </p:pic>
      <p:sp>
        <p:nvSpPr>
          <p:cNvPr id="3" name="직사각형 2">
            <a:extLst>
              <a:ext uri="{FF2B5EF4-FFF2-40B4-BE49-F238E27FC236}">
                <a16:creationId xmlns:a16="http://schemas.microsoft.com/office/drawing/2014/main" id="{24758A27-C2C2-A781-A368-C8319893F9BD}"/>
              </a:ext>
            </a:extLst>
          </p:cNvPr>
          <p:cNvSpPr/>
          <p:nvPr/>
        </p:nvSpPr>
        <p:spPr>
          <a:xfrm>
            <a:off x="0" y="225530"/>
            <a:ext cx="5787598" cy="695594"/>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4" name="직사각형 3">
            <a:extLst>
              <a:ext uri="{FF2B5EF4-FFF2-40B4-BE49-F238E27FC236}">
                <a16:creationId xmlns:a16="http://schemas.microsoft.com/office/drawing/2014/main" id="{D6B5314B-CA4A-9CBD-FF9E-49E3085176AB}"/>
              </a:ext>
            </a:extLst>
          </p:cNvPr>
          <p:cNvSpPr/>
          <p:nvPr/>
        </p:nvSpPr>
        <p:spPr>
          <a:xfrm>
            <a:off x="216962" y="255689"/>
            <a:ext cx="5787598" cy="584775"/>
          </a:xfrm>
          <a:prstGeom prst="rect">
            <a:avLst/>
          </a:prstGeom>
          <a:noFill/>
        </p:spPr>
        <p:txBody>
          <a:bodyPr wrap="square" rtlCol="0">
            <a:spAutoFit/>
          </a:bodyPr>
          <a:lstStyle/>
          <a:p>
            <a:r>
              <a:rPr lang="en-US" altLang="en-US" sz="3200" b="1" spc="-150" dirty="0">
                <a:latin typeface="+mj-lt"/>
              </a:rPr>
              <a:t>What is even parity checker? </a:t>
            </a:r>
            <a:endParaRPr lang="ko-Kore-KR" altLang="en-US" sz="3200" b="1" spc="-150" dirty="0">
              <a:latin typeface="+mj-lt"/>
            </a:endParaRPr>
          </a:p>
        </p:txBody>
      </p:sp>
      <p:sp>
        <p:nvSpPr>
          <p:cNvPr id="2" name="Rectangle 1">
            <a:extLst>
              <a:ext uri="{FF2B5EF4-FFF2-40B4-BE49-F238E27FC236}">
                <a16:creationId xmlns:a16="http://schemas.microsoft.com/office/drawing/2014/main" id="{1D4AE511-4FF4-45AE-A326-602150FC9D1C}"/>
              </a:ext>
            </a:extLst>
          </p:cNvPr>
          <p:cNvSpPr/>
          <p:nvPr/>
        </p:nvSpPr>
        <p:spPr>
          <a:xfrm>
            <a:off x="0" y="3913748"/>
            <a:ext cx="7305773" cy="3046988"/>
          </a:xfrm>
          <a:prstGeom prst="rect">
            <a:avLst/>
          </a:prstGeom>
        </p:spPr>
        <p:txBody>
          <a:bodyPr wrap="square">
            <a:spAutoFit/>
          </a:bodyPr>
          <a:lstStyle/>
          <a:p>
            <a:r>
              <a:rPr lang="en-US" sz="3200" b="1" dirty="0">
                <a:solidFill>
                  <a:srgbClr val="34444C"/>
                </a:solidFill>
                <a:latin typeface="Open Sans"/>
              </a:rPr>
              <a:t>What is Parity Bit?</a:t>
            </a:r>
          </a:p>
          <a:p>
            <a:endParaRPr lang="en-US" sz="1600" b="1" dirty="0">
              <a:solidFill>
                <a:srgbClr val="34444C"/>
              </a:solidFill>
              <a:latin typeface="Open Sans"/>
            </a:endParaRPr>
          </a:p>
          <a:p>
            <a:r>
              <a:rPr lang="en-US" sz="2400" dirty="0">
                <a:solidFill>
                  <a:srgbClr val="34444C"/>
                </a:solidFill>
                <a:latin typeface="Open Sans"/>
              </a:rPr>
              <a:t>The parity generating technique is one of the most widely used </a:t>
            </a:r>
            <a:r>
              <a:rPr lang="en-US" sz="2400" b="1" dirty="0">
                <a:solidFill>
                  <a:srgbClr val="34444C"/>
                </a:solidFill>
                <a:latin typeface="Open Sans"/>
              </a:rPr>
              <a:t>error detection</a:t>
            </a:r>
            <a:r>
              <a:rPr lang="en-US" sz="2400" dirty="0">
                <a:solidFill>
                  <a:srgbClr val="34444C"/>
                </a:solidFill>
                <a:latin typeface="Open Sans"/>
              </a:rPr>
              <a:t> techniques for the </a:t>
            </a:r>
            <a:r>
              <a:rPr lang="en-US" sz="2400" b="1" dirty="0">
                <a:solidFill>
                  <a:srgbClr val="34444C"/>
                </a:solidFill>
                <a:latin typeface="Open Sans"/>
              </a:rPr>
              <a:t>data transmission</a:t>
            </a:r>
            <a:r>
              <a:rPr lang="en-US" sz="2400" dirty="0">
                <a:solidFill>
                  <a:srgbClr val="34444C"/>
                </a:solidFill>
                <a:latin typeface="Open Sans"/>
              </a:rPr>
              <a:t>. In digital systems, when binary data is transmitted and processed, data may be subjected to noise so that such noise can alter 0s (of data bits) to 1s and 1s to 0s.</a:t>
            </a:r>
            <a:endParaRPr lang="en-US" sz="2400" b="0" i="0" dirty="0">
              <a:solidFill>
                <a:srgbClr val="34444C"/>
              </a:solidFill>
              <a:effectLst/>
              <a:latin typeface="Open Sans"/>
            </a:endParaRPr>
          </a:p>
        </p:txBody>
      </p:sp>
    </p:spTree>
    <p:extLst>
      <p:ext uri="{BB962C8B-B14F-4D97-AF65-F5344CB8AC3E}">
        <p14:creationId xmlns:p14="http://schemas.microsoft.com/office/powerpoint/2010/main" val="369292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4298E5D5-8E69-3275-7552-9EB032B008BB}"/>
              </a:ext>
            </a:extLst>
          </p:cNvPr>
          <p:cNvSpPr/>
          <p:nvPr/>
        </p:nvSpPr>
        <p:spPr>
          <a:xfrm>
            <a:off x="0" y="352147"/>
            <a:ext cx="4511040" cy="707886"/>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0FAE19B2-BD92-79DD-932F-BA82919F8FD0}"/>
              </a:ext>
            </a:extLst>
          </p:cNvPr>
          <p:cNvSpPr/>
          <p:nvPr/>
        </p:nvSpPr>
        <p:spPr>
          <a:xfrm>
            <a:off x="-880330" y="352147"/>
            <a:ext cx="5611328" cy="707886"/>
          </a:xfrm>
          <a:prstGeom prst="rect">
            <a:avLst/>
          </a:prstGeom>
          <a:noFill/>
        </p:spPr>
        <p:txBody>
          <a:bodyPr wrap="square" rtlCol="0">
            <a:spAutoFit/>
          </a:bodyPr>
          <a:lstStyle/>
          <a:p>
            <a:pPr algn="ctr"/>
            <a:r>
              <a:rPr lang="en-US" altLang="ko-Kore-KR" sz="4000" b="1" spc="-150" dirty="0">
                <a:solidFill>
                  <a:schemeClr val="bg1"/>
                </a:solidFill>
                <a:latin typeface="+mj-lt"/>
              </a:rPr>
              <a:t>Truth Table </a:t>
            </a:r>
            <a:endParaRPr lang="ko-Kore-KR" altLang="en-US" sz="4000" b="1" spc="-150" dirty="0">
              <a:solidFill>
                <a:schemeClr val="bg1"/>
              </a:solidFill>
              <a:latin typeface="+mj-lt"/>
            </a:endParaRPr>
          </a:p>
        </p:txBody>
      </p:sp>
      <p:pic>
        <p:nvPicPr>
          <p:cNvPr id="2052" name="Picture 4" descr="Even Parity Checker Truth Table">
            <a:extLst>
              <a:ext uri="{FF2B5EF4-FFF2-40B4-BE49-F238E27FC236}">
                <a16:creationId xmlns:a16="http://schemas.microsoft.com/office/drawing/2014/main" id="{67AD34D8-DAC7-E62E-4726-A7CC2046464E}"/>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67000" y="1228952"/>
            <a:ext cx="6096000" cy="536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70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7D3EAB-4ACC-4498-2998-C5F505D88F41}"/>
              </a:ext>
            </a:extLst>
          </p:cNvPr>
          <p:cNvSpPr txBox="1"/>
          <p:nvPr/>
        </p:nvSpPr>
        <p:spPr>
          <a:xfrm>
            <a:off x="6289040" y="768142"/>
            <a:ext cx="6096000" cy="369332"/>
          </a:xfrm>
          <a:prstGeom prst="rect">
            <a:avLst/>
          </a:prstGeom>
          <a:noFill/>
        </p:spPr>
        <p:txBody>
          <a:bodyPr wrap="square">
            <a:spAutoFit/>
          </a:bodyPr>
          <a:lstStyle/>
          <a:p>
            <a:endParaRPr lang="en-US" dirty="0"/>
          </a:p>
        </p:txBody>
      </p:sp>
      <p:sp>
        <p:nvSpPr>
          <p:cNvPr id="27" name="TextBox 26">
            <a:extLst>
              <a:ext uri="{FF2B5EF4-FFF2-40B4-BE49-F238E27FC236}">
                <a16:creationId xmlns:a16="http://schemas.microsoft.com/office/drawing/2014/main" id="{AE090991-D5A8-AF82-4219-FA83751EEE82}"/>
              </a:ext>
            </a:extLst>
          </p:cNvPr>
          <p:cNvSpPr txBox="1"/>
          <p:nvPr/>
        </p:nvSpPr>
        <p:spPr>
          <a:xfrm>
            <a:off x="5344160" y="904240"/>
            <a:ext cx="184731" cy="369332"/>
          </a:xfrm>
          <a:prstGeom prst="rect">
            <a:avLst/>
          </a:prstGeom>
          <a:noFill/>
        </p:spPr>
        <p:txBody>
          <a:bodyPr wrap="none" rtlCol="0">
            <a:spAutoFit/>
          </a:bodyPr>
          <a:lstStyle/>
          <a:p>
            <a:endParaRPr lang="en-US" dirty="0"/>
          </a:p>
        </p:txBody>
      </p:sp>
      <p:grpSp>
        <p:nvGrpSpPr>
          <p:cNvPr id="4" name="Group 3"/>
          <p:cNvGrpSpPr/>
          <p:nvPr/>
        </p:nvGrpSpPr>
        <p:grpSpPr>
          <a:xfrm>
            <a:off x="1223036" y="1273572"/>
            <a:ext cx="8557112" cy="5481454"/>
            <a:chOff x="4446626" y="75345"/>
            <a:chExt cx="6155305" cy="3229434"/>
          </a:xfrm>
        </p:grpSpPr>
        <p:pic>
          <p:nvPicPr>
            <p:cNvPr id="6" name="Picture 5">
              <a:extLst>
                <a:ext uri="{FF2B5EF4-FFF2-40B4-BE49-F238E27FC236}">
                  <a16:creationId xmlns:a16="http://schemas.microsoft.com/office/drawing/2014/main" id="{2833EE67-4277-57B2-FD90-276F91EB9B99}"/>
                </a:ext>
              </a:extLst>
            </p:cNvPr>
            <p:cNvPicPr>
              <a:picLocks noChangeAspect="1"/>
            </p:cNvPicPr>
            <p:nvPr/>
          </p:nvPicPr>
          <p:blipFill>
            <a:blip r:embed="rId2"/>
            <a:stretch>
              <a:fillRect/>
            </a:stretch>
          </p:blipFill>
          <p:spPr>
            <a:xfrm>
              <a:off x="5757780" y="75345"/>
              <a:ext cx="4844151" cy="3229434"/>
            </a:xfrm>
            <a:prstGeom prst="rect">
              <a:avLst/>
            </a:prstGeom>
          </p:spPr>
        </p:pic>
        <p:pic>
          <p:nvPicPr>
            <p:cNvPr id="11" name="Picture 10">
              <a:extLst>
                <a:ext uri="{FF2B5EF4-FFF2-40B4-BE49-F238E27FC236}">
                  <a16:creationId xmlns:a16="http://schemas.microsoft.com/office/drawing/2014/main" id="{446CA9A5-A74F-2B2C-FC2F-94AC3396F8C9}"/>
                </a:ext>
              </a:extLst>
            </p:cNvPr>
            <p:cNvPicPr>
              <a:picLocks noChangeAspect="1"/>
            </p:cNvPicPr>
            <p:nvPr/>
          </p:nvPicPr>
          <p:blipFill rotWithShape="1">
            <a:blip r:embed="rId3"/>
            <a:srcRect l="43833" t="33926" r="37500" b="52000"/>
            <a:stretch/>
          </p:blipFill>
          <p:spPr>
            <a:xfrm>
              <a:off x="4532272" y="605059"/>
              <a:ext cx="1308100" cy="554775"/>
            </a:xfrm>
            <a:prstGeom prst="rect">
              <a:avLst/>
            </a:prstGeom>
          </p:spPr>
        </p:pic>
        <p:pic>
          <p:nvPicPr>
            <p:cNvPr id="13" name="Picture 12">
              <a:extLst>
                <a:ext uri="{FF2B5EF4-FFF2-40B4-BE49-F238E27FC236}">
                  <a16:creationId xmlns:a16="http://schemas.microsoft.com/office/drawing/2014/main" id="{9E127A00-9B3C-AFA6-38B0-C3D1620865B2}"/>
                </a:ext>
              </a:extLst>
            </p:cNvPr>
            <p:cNvPicPr>
              <a:picLocks noChangeAspect="1"/>
            </p:cNvPicPr>
            <p:nvPr/>
          </p:nvPicPr>
          <p:blipFill rotWithShape="1">
            <a:blip r:embed="rId4"/>
            <a:srcRect l="43553" t="34947" r="36579" b="48679"/>
            <a:stretch/>
          </p:blipFill>
          <p:spPr>
            <a:xfrm>
              <a:off x="8891044" y="472851"/>
              <a:ext cx="1534160" cy="711200"/>
            </a:xfrm>
            <a:prstGeom prst="rect">
              <a:avLst/>
            </a:prstGeom>
          </p:spPr>
        </p:pic>
        <p:pic>
          <p:nvPicPr>
            <p:cNvPr id="15" name="Picture 14">
              <a:extLst>
                <a:ext uri="{FF2B5EF4-FFF2-40B4-BE49-F238E27FC236}">
                  <a16:creationId xmlns:a16="http://schemas.microsoft.com/office/drawing/2014/main" id="{06AA0258-B816-063B-5E80-9C0E683F43BD}"/>
                </a:ext>
              </a:extLst>
            </p:cNvPr>
            <p:cNvPicPr>
              <a:picLocks noChangeAspect="1"/>
            </p:cNvPicPr>
            <p:nvPr/>
          </p:nvPicPr>
          <p:blipFill rotWithShape="1">
            <a:blip r:embed="rId5"/>
            <a:srcRect l="44333" t="32741" r="37917" b="53037"/>
            <a:stretch/>
          </p:blipFill>
          <p:spPr>
            <a:xfrm>
              <a:off x="4468216" y="1109713"/>
              <a:ext cx="1286510" cy="579835"/>
            </a:xfrm>
            <a:prstGeom prst="rect">
              <a:avLst/>
            </a:prstGeom>
          </p:spPr>
        </p:pic>
        <p:pic>
          <p:nvPicPr>
            <p:cNvPr id="17" name="Picture 16">
              <a:extLst>
                <a:ext uri="{FF2B5EF4-FFF2-40B4-BE49-F238E27FC236}">
                  <a16:creationId xmlns:a16="http://schemas.microsoft.com/office/drawing/2014/main" id="{971349B4-8445-F840-C63A-CCCE83F9CD63}"/>
                </a:ext>
              </a:extLst>
            </p:cNvPr>
            <p:cNvPicPr>
              <a:picLocks noChangeAspect="1"/>
            </p:cNvPicPr>
            <p:nvPr/>
          </p:nvPicPr>
          <p:blipFill rotWithShape="1">
            <a:blip r:embed="rId6"/>
            <a:srcRect l="44417" t="34815" r="38249" b="52592"/>
            <a:stretch/>
          </p:blipFill>
          <p:spPr>
            <a:xfrm>
              <a:off x="8992962" y="1105755"/>
              <a:ext cx="1330325" cy="543642"/>
            </a:xfrm>
            <a:prstGeom prst="rect">
              <a:avLst/>
            </a:prstGeom>
          </p:spPr>
        </p:pic>
        <p:pic>
          <p:nvPicPr>
            <p:cNvPr id="19" name="Picture 18">
              <a:extLst>
                <a:ext uri="{FF2B5EF4-FFF2-40B4-BE49-F238E27FC236}">
                  <a16:creationId xmlns:a16="http://schemas.microsoft.com/office/drawing/2014/main" id="{8808359F-09B6-0557-DF22-F62D23599729}"/>
                </a:ext>
              </a:extLst>
            </p:cNvPr>
            <p:cNvPicPr>
              <a:picLocks noChangeAspect="1"/>
            </p:cNvPicPr>
            <p:nvPr/>
          </p:nvPicPr>
          <p:blipFill rotWithShape="1">
            <a:blip r:embed="rId7"/>
            <a:srcRect l="44417" t="14421" r="37916" b="72254"/>
            <a:stretch/>
          </p:blipFill>
          <p:spPr>
            <a:xfrm>
              <a:off x="4446626" y="1839517"/>
              <a:ext cx="1308100" cy="554946"/>
            </a:xfrm>
            <a:prstGeom prst="rect">
              <a:avLst/>
            </a:prstGeom>
          </p:spPr>
        </p:pic>
        <p:pic>
          <p:nvPicPr>
            <p:cNvPr id="21" name="Picture 20">
              <a:extLst>
                <a:ext uri="{FF2B5EF4-FFF2-40B4-BE49-F238E27FC236}">
                  <a16:creationId xmlns:a16="http://schemas.microsoft.com/office/drawing/2014/main" id="{4EC05524-B39D-DDB4-585A-E57888250CF3}"/>
                </a:ext>
              </a:extLst>
            </p:cNvPr>
            <p:cNvPicPr>
              <a:picLocks noChangeAspect="1"/>
            </p:cNvPicPr>
            <p:nvPr/>
          </p:nvPicPr>
          <p:blipFill rotWithShape="1">
            <a:blip r:embed="rId8"/>
            <a:srcRect l="43833" t="14422" r="37501" b="72255"/>
            <a:stretch/>
          </p:blipFill>
          <p:spPr>
            <a:xfrm>
              <a:off x="8943740" y="1799639"/>
              <a:ext cx="1481464" cy="594824"/>
            </a:xfrm>
            <a:prstGeom prst="rect">
              <a:avLst/>
            </a:prstGeom>
          </p:spPr>
        </p:pic>
        <p:pic>
          <p:nvPicPr>
            <p:cNvPr id="23" name="Picture 22">
              <a:extLst>
                <a:ext uri="{FF2B5EF4-FFF2-40B4-BE49-F238E27FC236}">
                  <a16:creationId xmlns:a16="http://schemas.microsoft.com/office/drawing/2014/main" id="{EBED1BBE-405E-648B-9949-168AE8E0D0F2}"/>
                </a:ext>
              </a:extLst>
            </p:cNvPr>
            <p:cNvPicPr>
              <a:picLocks noChangeAspect="1"/>
            </p:cNvPicPr>
            <p:nvPr/>
          </p:nvPicPr>
          <p:blipFill rotWithShape="1">
            <a:blip r:embed="rId9"/>
            <a:srcRect l="44383" t="14421" r="38250" b="71450"/>
            <a:stretch/>
          </p:blipFill>
          <p:spPr>
            <a:xfrm>
              <a:off x="4446626" y="2524849"/>
              <a:ext cx="1308100" cy="598585"/>
            </a:xfrm>
            <a:prstGeom prst="rect">
              <a:avLst/>
            </a:prstGeom>
          </p:spPr>
        </p:pic>
        <p:pic>
          <p:nvPicPr>
            <p:cNvPr id="25" name="Picture 24">
              <a:extLst>
                <a:ext uri="{FF2B5EF4-FFF2-40B4-BE49-F238E27FC236}">
                  <a16:creationId xmlns:a16="http://schemas.microsoft.com/office/drawing/2014/main" id="{9639C2F9-DF47-C2E8-C0C2-B29302D21768}"/>
                </a:ext>
              </a:extLst>
            </p:cNvPr>
            <p:cNvPicPr>
              <a:picLocks noChangeAspect="1"/>
            </p:cNvPicPr>
            <p:nvPr/>
          </p:nvPicPr>
          <p:blipFill rotWithShape="1">
            <a:blip r:embed="rId10"/>
            <a:srcRect l="44833" t="12574" r="38583" b="70866"/>
            <a:stretch/>
          </p:blipFill>
          <p:spPr>
            <a:xfrm>
              <a:off x="8954384" y="2331150"/>
              <a:ext cx="1235393" cy="693924"/>
            </a:xfrm>
            <a:prstGeom prst="rect">
              <a:avLst/>
            </a:prstGeom>
          </p:spPr>
        </p:pic>
        <p:cxnSp>
          <p:nvCxnSpPr>
            <p:cNvPr id="34" name="Straight Arrow Connector 33">
              <a:extLst>
                <a:ext uri="{FF2B5EF4-FFF2-40B4-BE49-F238E27FC236}">
                  <a16:creationId xmlns:a16="http://schemas.microsoft.com/office/drawing/2014/main" id="{1A957170-0D15-4DE4-A786-673CE68F8491}"/>
                </a:ext>
              </a:extLst>
            </p:cNvPr>
            <p:cNvCxnSpPr>
              <a:cxnSpLocks/>
            </p:cNvCxnSpPr>
            <p:nvPr/>
          </p:nvCxnSpPr>
          <p:spPr>
            <a:xfrm flipH="1">
              <a:off x="5657794" y="1507036"/>
              <a:ext cx="973603"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70B2C01-F19F-FB34-35A6-6485EF655D3D}"/>
                </a:ext>
              </a:extLst>
            </p:cNvPr>
            <p:cNvCxnSpPr>
              <a:cxnSpLocks/>
            </p:cNvCxnSpPr>
            <p:nvPr/>
          </p:nvCxnSpPr>
          <p:spPr>
            <a:xfrm flipH="1">
              <a:off x="5740379" y="2177777"/>
              <a:ext cx="1455791" cy="10908"/>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0F63842-6184-9545-68B8-1A1BD0E026B9}"/>
                </a:ext>
              </a:extLst>
            </p:cNvPr>
            <p:cNvCxnSpPr>
              <a:cxnSpLocks/>
            </p:cNvCxnSpPr>
            <p:nvPr/>
          </p:nvCxnSpPr>
          <p:spPr>
            <a:xfrm flipH="1" flipV="1">
              <a:off x="5754725" y="2863290"/>
              <a:ext cx="886632" cy="13743"/>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21C24A5-DC13-9C10-2E47-536AEC5ED786}"/>
                </a:ext>
              </a:extLst>
            </p:cNvPr>
            <p:cNvCxnSpPr>
              <a:cxnSpLocks/>
              <a:endCxn id="13" idx="1"/>
            </p:cNvCxnSpPr>
            <p:nvPr/>
          </p:nvCxnSpPr>
          <p:spPr>
            <a:xfrm flipV="1">
              <a:off x="8529547" y="828451"/>
              <a:ext cx="361497" cy="6087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68C1D55-79F3-6CAB-E779-5C7048DD5361}"/>
                </a:ext>
              </a:extLst>
            </p:cNvPr>
            <p:cNvCxnSpPr>
              <a:cxnSpLocks/>
              <a:endCxn id="17" idx="1"/>
            </p:cNvCxnSpPr>
            <p:nvPr/>
          </p:nvCxnSpPr>
          <p:spPr>
            <a:xfrm flipV="1">
              <a:off x="7923218" y="1377576"/>
              <a:ext cx="1069744" cy="143732"/>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4AC55536-37F6-C26B-0B6A-494C96EBE86A}"/>
                </a:ext>
              </a:extLst>
            </p:cNvPr>
            <p:cNvCxnSpPr>
              <a:cxnSpLocks/>
              <a:endCxn id="21" idx="1"/>
            </p:cNvCxnSpPr>
            <p:nvPr/>
          </p:nvCxnSpPr>
          <p:spPr>
            <a:xfrm flipV="1">
              <a:off x="8533201" y="2097051"/>
              <a:ext cx="410539" cy="104506"/>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B671D9C1-F0DD-B0F2-F1A0-D41256F6895B}"/>
                </a:ext>
              </a:extLst>
            </p:cNvPr>
            <p:cNvCxnSpPr>
              <a:cxnSpLocks/>
            </p:cNvCxnSpPr>
            <p:nvPr/>
          </p:nvCxnSpPr>
          <p:spPr>
            <a:xfrm flipV="1">
              <a:off x="7791257" y="2784624"/>
              <a:ext cx="1133732" cy="50021"/>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9FF4410-8A82-406B-BF36-B2F06202901A}"/>
                </a:ext>
              </a:extLst>
            </p:cNvPr>
            <p:cNvCxnSpPr>
              <a:cxnSpLocks/>
            </p:cNvCxnSpPr>
            <p:nvPr/>
          </p:nvCxnSpPr>
          <p:spPr>
            <a:xfrm flipH="1">
              <a:off x="5754725" y="904240"/>
              <a:ext cx="1455791" cy="10908"/>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86" name="직사각형 18">
            <a:extLst>
              <a:ext uri="{FF2B5EF4-FFF2-40B4-BE49-F238E27FC236}">
                <a16:creationId xmlns:a16="http://schemas.microsoft.com/office/drawing/2014/main" id="{754BB655-727D-79C9-A6AF-30C8106E28A6}"/>
              </a:ext>
            </a:extLst>
          </p:cNvPr>
          <p:cNvSpPr/>
          <p:nvPr/>
        </p:nvSpPr>
        <p:spPr>
          <a:xfrm>
            <a:off x="0" y="196354"/>
            <a:ext cx="3373120" cy="707886"/>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7" name="직사각형 17">
            <a:extLst>
              <a:ext uri="{FF2B5EF4-FFF2-40B4-BE49-F238E27FC236}">
                <a16:creationId xmlns:a16="http://schemas.microsoft.com/office/drawing/2014/main" id="{F367704A-3020-810A-78DD-AE4669C73080}"/>
              </a:ext>
            </a:extLst>
          </p:cNvPr>
          <p:cNvSpPr/>
          <p:nvPr/>
        </p:nvSpPr>
        <p:spPr>
          <a:xfrm>
            <a:off x="-1012410" y="123864"/>
            <a:ext cx="5611328" cy="769441"/>
          </a:xfrm>
          <a:prstGeom prst="rect">
            <a:avLst/>
          </a:prstGeom>
          <a:noFill/>
        </p:spPr>
        <p:txBody>
          <a:bodyPr wrap="square" rtlCol="0">
            <a:spAutoFit/>
          </a:bodyPr>
          <a:lstStyle/>
          <a:p>
            <a:pPr algn="ctr"/>
            <a:r>
              <a:rPr lang="en-US" altLang="en-US" sz="4400" dirty="0">
                <a:solidFill>
                  <a:schemeClr val="bg1"/>
                </a:solidFill>
              </a:rPr>
              <a:t>K-maps</a:t>
            </a:r>
            <a:endParaRPr lang="ko-Kore-KR" altLang="en-US" sz="2000" b="1" spc="-150" dirty="0">
              <a:solidFill>
                <a:schemeClr val="bg1"/>
              </a:solidFill>
              <a:latin typeface="+mj-lt"/>
            </a:endParaRPr>
          </a:p>
        </p:txBody>
      </p:sp>
      <p:sp>
        <p:nvSpPr>
          <p:cNvPr id="7" name="TextBox 6"/>
          <p:cNvSpPr txBox="1"/>
          <p:nvPr/>
        </p:nvSpPr>
        <p:spPr>
          <a:xfrm>
            <a:off x="3794556" y="3417852"/>
            <a:ext cx="3717507" cy="2308324"/>
          </a:xfrm>
          <a:prstGeom prst="rect">
            <a:avLst/>
          </a:prstGeom>
          <a:noFill/>
        </p:spPr>
        <p:txBody>
          <a:bodyPr wrap="square" rtlCol="0">
            <a:spAutoFit/>
          </a:bodyPr>
          <a:lstStyle/>
          <a:p>
            <a:endParaRPr lang="en-US" sz="1600" dirty="0"/>
          </a:p>
          <a:p>
            <a:endParaRPr lang="en-US" sz="1600" dirty="0"/>
          </a:p>
          <a:p>
            <a:r>
              <a:rPr lang="en-US" sz="1600" dirty="0"/>
              <a:t> </a:t>
            </a:r>
          </a:p>
          <a:p>
            <a:endParaRPr lang="en-US" sz="1600" dirty="0"/>
          </a:p>
          <a:p>
            <a:r>
              <a:rPr lang="en-US" sz="1600" dirty="0"/>
              <a:t>         12                 13              15                14</a:t>
            </a:r>
          </a:p>
          <a:p>
            <a:endParaRPr lang="en-US" sz="1600" dirty="0"/>
          </a:p>
          <a:p>
            <a:endParaRPr lang="en-US" sz="1600" dirty="0"/>
          </a:p>
          <a:p>
            <a:endParaRPr lang="en-US" sz="1600" dirty="0"/>
          </a:p>
          <a:p>
            <a:r>
              <a:rPr lang="en-US" sz="1600" dirty="0"/>
              <a:t>          8                9                   11            10       </a:t>
            </a:r>
          </a:p>
        </p:txBody>
      </p:sp>
      <p:sp>
        <p:nvSpPr>
          <p:cNvPr id="8" name="Rectangle 7"/>
          <p:cNvSpPr/>
          <p:nvPr/>
        </p:nvSpPr>
        <p:spPr>
          <a:xfrm>
            <a:off x="4250885" y="2091227"/>
            <a:ext cx="3227709" cy="1477328"/>
          </a:xfrm>
          <a:prstGeom prst="rect">
            <a:avLst/>
          </a:prstGeom>
        </p:spPr>
        <p:txBody>
          <a:bodyPr wrap="square">
            <a:spAutoFit/>
          </a:bodyPr>
          <a:lstStyle/>
          <a:p>
            <a:r>
              <a:rPr lang="en-US" dirty="0"/>
              <a:t> 0                1              3              2</a:t>
            </a:r>
          </a:p>
          <a:p>
            <a:endParaRPr lang="en-US" dirty="0"/>
          </a:p>
          <a:p>
            <a:endParaRPr lang="en-US" dirty="0"/>
          </a:p>
          <a:p>
            <a:endParaRPr lang="en-US" dirty="0"/>
          </a:p>
          <a:p>
            <a:r>
              <a:rPr lang="en-US" dirty="0"/>
              <a:t>  4               5               7               6</a:t>
            </a:r>
          </a:p>
        </p:txBody>
      </p:sp>
    </p:spTree>
    <p:extLst>
      <p:ext uri="{BB962C8B-B14F-4D97-AF65-F5344CB8AC3E}">
        <p14:creationId xmlns:p14="http://schemas.microsoft.com/office/powerpoint/2010/main" val="423797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18">
            <a:extLst>
              <a:ext uri="{FF2B5EF4-FFF2-40B4-BE49-F238E27FC236}">
                <a16:creationId xmlns:a16="http://schemas.microsoft.com/office/drawing/2014/main" id="{EDF4E3DD-025C-9928-C1AC-37EBA7FD5F77}"/>
              </a:ext>
            </a:extLst>
          </p:cNvPr>
          <p:cNvSpPr/>
          <p:nvPr/>
        </p:nvSpPr>
        <p:spPr>
          <a:xfrm>
            <a:off x="0" y="0"/>
            <a:ext cx="4277042" cy="769441"/>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17">
            <a:extLst>
              <a:ext uri="{FF2B5EF4-FFF2-40B4-BE49-F238E27FC236}">
                <a16:creationId xmlns:a16="http://schemas.microsoft.com/office/drawing/2014/main" id="{4115ABD9-ED76-9F22-661F-38A2535C7C49}"/>
              </a:ext>
            </a:extLst>
          </p:cNvPr>
          <p:cNvSpPr/>
          <p:nvPr/>
        </p:nvSpPr>
        <p:spPr>
          <a:xfrm>
            <a:off x="-678282" y="4609"/>
            <a:ext cx="5196933" cy="769441"/>
          </a:xfrm>
          <a:prstGeom prst="rect">
            <a:avLst/>
          </a:prstGeom>
          <a:noFill/>
        </p:spPr>
        <p:txBody>
          <a:bodyPr wrap="square" rtlCol="0">
            <a:spAutoFit/>
          </a:bodyPr>
          <a:lstStyle/>
          <a:p>
            <a:pPr algn="ctr"/>
            <a:r>
              <a:rPr lang="en-US" altLang="en-US" sz="4400" dirty="0">
                <a:solidFill>
                  <a:schemeClr val="bg1"/>
                </a:solidFill>
              </a:rPr>
              <a:t>Boolean algebra</a:t>
            </a:r>
            <a:endParaRPr lang="ko-Kore-KR" altLang="en-US" sz="2000" b="1" spc="-150" dirty="0">
              <a:solidFill>
                <a:schemeClr val="bg1"/>
              </a:solidFill>
              <a:latin typeface="+mj-lt"/>
            </a:endParaRPr>
          </a:p>
        </p:txBody>
      </p:sp>
      <mc:AlternateContent xmlns:mc="http://schemas.openxmlformats.org/markup-compatibility/2006" xmlns:a14="http://schemas.microsoft.com/office/drawing/2010/main">
        <mc:Choice Requires="a14">
          <p:sp>
            <p:nvSpPr>
              <p:cNvPr id="7" name="Rectangle 6"/>
              <p:cNvSpPr/>
              <p:nvPr/>
            </p:nvSpPr>
            <p:spPr>
              <a:xfrm>
                <a:off x="0" y="839338"/>
                <a:ext cx="12467063" cy="647613"/>
              </a:xfrm>
              <a:prstGeom prst="rect">
                <a:avLst/>
              </a:prstGeom>
            </p:spPr>
            <p:txBody>
              <a:bodyPr wrap="square">
                <a:spAutoFit/>
              </a:bodyPr>
              <a:lstStyle/>
              <a:p>
                <a14:m>
                  <m:oMath xmlns:m="http://schemas.openxmlformats.org/officeDocument/2006/math">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A</m:t>
                        </m:r>
                      </m:e>
                    </m:acc>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B</m:t>
                        </m:r>
                      </m:e>
                    </m:acc>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C</m:t>
                        </m:r>
                      </m:e>
                    </m:acc>
                    <m:r>
                      <m:rPr>
                        <m:sty m:val="p"/>
                      </m:rPr>
                      <a:rPr lang="en-US" sz="3500">
                        <a:latin typeface="Cambria Math" panose="02040503050406030204" pitchFamily="18" charset="0"/>
                        <a:ea typeface="Calibri" panose="020F0502020204030204" pitchFamily="34" charset="0"/>
                        <a:cs typeface="Arial" panose="020B0604020202020204" pitchFamily="34" charset="0"/>
                      </a:rPr>
                      <m:t>P</m:t>
                    </m:r>
                    <m:r>
                      <a:rPr lang="en-US" sz="3500">
                        <a:latin typeface="Cambria Math" panose="02040503050406030204" pitchFamily="18" charset="0"/>
                        <a:ea typeface="Calibri" panose="020F0502020204030204" pitchFamily="34" charset="0"/>
                        <a:cs typeface="Arial" panose="020B0604020202020204" pitchFamily="34" charset="0"/>
                      </a:rPr>
                      <m:t>+</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A</m:t>
                        </m:r>
                      </m:e>
                    </m:acc>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B</m:t>
                        </m:r>
                      </m:e>
                    </m:acc>
                    <m:r>
                      <m:rPr>
                        <m:sty m:val="p"/>
                      </m:rPr>
                      <a:rPr lang="en-US" sz="3500">
                        <a:latin typeface="Cambria Math" panose="02040503050406030204" pitchFamily="18" charset="0"/>
                        <a:ea typeface="Calibri" panose="020F0502020204030204" pitchFamily="34" charset="0"/>
                        <a:cs typeface="Arial" panose="020B0604020202020204" pitchFamily="34" charset="0"/>
                      </a:rPr>
                      <m:t>C</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P</m:t>
                        </m:r>
                      </m:e>
                    </m:acc>
                    <m:r>
                      <a:rPr lang="en-US" sz="35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A</m:t>
                        </m:r>
                      </m:e>
                    </m:acc>
                    <m:r>
                      <m:rPr>
                        <m:sty m:val="p"/>
                      </m:rPr>
                      <a:rPr lang="en-US" sz="3500">
                        <a:latin typeface="Cambria Math" panose="02040503050406030204" pitchFamily="18" charset="0"/>
                        <a:ea typeface="Calibri" panose="020F0502020204030204" pitchFamily="34" charset="0"/>
                        <a:cs typeface="Arial" panose="020B0604020202020204" pitchFamily="34" charset="0"/>
                      </a:rPr>
                      <m:t>B</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C</m:t>
                        </m:r>
                      </m:e>
                    </m:acc>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P</m:t>
                        </m:r>
                      </m:e>
                    </m:acc>
                    <m:r>
                      <a:rPr lang="en-US" sz="35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A</m:t>
                        </m:r>
                      </m:e>
                    </m:acc>
                    <m:r>
                      <m:rPr>
                        <m:sty m:val="p"/>
                      </m:rPr>
                      <a:rPr lang="en-US" sz="3500">
                        <a:latin typeface="Cambria Math" panose="02040503050406030204" pitchFamily="18" charset="0"/>
                        <a:ea typeface="Calibri" panose="020F0502020204030204" pitchFamily="34" charset="0"/>
                        <a:cs typeface="Arial" panose="020B0604020202020204" pitchFamily="34" charset="0"/>
                      </a:rPr>
                      <m:t>BCP</m:t>
                    </m:r>
                    <m:r>
                      <a:rPr lang="en-US" sz="3500">
                        <a:latin typeface="Cambria Math" panose="02040503050406030204" pitchFamily="18" charset="0"/>
                        <a:ea typeface="Calibri" panose="020F0502020204030204" pitchFamily="34" charset="0"/>
                        <a:cs typeface="Arial" panose="020B0604020202020204" pitchFamily="34" charset="0"/>
                      </a:rPr>
                      <m:t>+</m:t>
                    </m:r>
                    <m:r>
                      <m:rPr>
                        <m:sty m:val="p"/>
                      </m:rPr>
                      <a:rPr lang="en-US" sz="3500">
                        <a:latin typeface="Cambria Math" panose="02040503050406030204" pitchFamily="18" charset="0"/>
                        <a:ea typeface="Calibri" panose="020F0502020204030204" pitchFamily="34" charset="0"/>
                        <a:cs typeface="Arial" panose="020B0604020202020204" pitchFamily="34" charset="0"/>
                      </a:rPr>
                      <m:t>AB</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C</m:t>
                        </m:r>
                      </m:e>
                    </m:acc>
                    <m:r>
                      <m:rPr>
                        <m:sty m:val="p"/>
                      </m:rPr>
                      <a:rPr lang="en-US" sz="3500">
                        <a:latin typeface="Cambria Math" panose="02040503050406030204" pitchFamily="18" charset="0"/>
                        <a:ea typeface="Calibri" panose="020F0502020204030204" pitchFamily="34" charset="0"/>
                        <a:cs typeface="Arial" panose="020B0604020202020204" pitchFamily="34" charset="0"/>
                      </a:rPr>
                      <m:t>P</m:t>
                    </m:r>
                    <m:r>
                      <a:rPr lang="en-US" sz="3500">
                        <a:latin typeface="Cambria Math" panose="02040503050406030204" pitchFamily="18" charset="0"/>
                        <a:ea typeface="Calibri" panose="020F0502020204030204" pitchFamily="34" charset="0"/>
                        <a:cs typeface="Arial" panose="020B0604020202020204" pitchFamily="34" charset="0"/>
                      </a:rPr>
                      <m:t>+</m:t>
                    </m:r>
                    <m:r>
                      <m:rPr>
                        <m:sty m:val="p"/>
                      </m:rPr>
                      <a:rPr lang="en-US" sz="3500">
                        <a:latin typeface="Cambria Math" panose="02040503050406030204" pitchFamily="18" charset="0"/>
                        <a:ea typeface="Calibri" panose="020F0502020204030204" pitchFamily="34" charset="0"/>
                        <a:cs typeface="Arial" panose="020B0604020202020204" pitchFamily="34" charset="0"/>
                      </a:rPr>
                      <m:t>ABC</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P</m:t>
                        </m:r>
                      </m:e>
                    </m:acc>
                    <m:r>
                      <a:rPr lang="en-US" sz="3500" i="1"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3500">
                        <a:latin typeface="Cambria Math" panose="02040503050406030204" pitchFamily="18" charset="0"/>
                        <a:ea typeface="Calibri" panose="020F0502020204030204" pitchFamily="34" charset="0"/>
                        <a:cs typeface="Arial" panose="020B0604020202020204" pitchFamily="34" charset="0"/>
                      </a:rPr>
                      <m:t>A</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B</m:t>
                        </m:r>
                      </m:e>
                    </m:acc>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C</m:t>
                        </m:r>
                      </m:e>
                    </m:acc>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P</m:t>
                        </m:r>
                      </m:e>
                    </m:acc>
                  </m:oMath>
                </a14:m>
                <a:r>
                  <a:rPr lang="en-US" sz="3500" dirty="0">
                    <a:latin typeface="Calibri" panose="020F0502020204030204" pitchFamily="34" charset="0"/>
                    <a:ea typeface="Times New Roman" panose="02020603050405020304" pitchFamily="18" charset="0"/>
                    <a:cs typeface="Arial" panose="020B0604020202020204" pitchFamily="34" charset="0"/>
                  </a:rPr>
                  <a:t>+</a:t>
                </a:r>
                <a14:m>
                  <m:oMath xmlns:m="http://schemas.openxmlformats.org/officeDocument/2006/math">
                    <m:r>
                      <a:rPr lang="en-US" sz="3500" i="1">
                        <a:latin typeface="Cambria Math" panose="02040503050406030204" pitchFamily="18" charset="0"/>
                        <a:ea typeface="Calibri" panose="020F0502020204030204" pitchFamily="34" charset="0"/>
                        <a:cs typeface="Arial" panose="020B0604020202020204" pitchFamily="34" charset="0"/>
                      </a:rPr>
                      <m:t>𝐴</m:t>
                    </m:r>
                    <m:acc>
                      <m:accPr>
                        <m:chr m:val="̅"/>
                        <m:ctrlPr>
                          <a:rPr lang="en-US" sz="3500" i="1">
                            <a:latin typeface="Cambria Math" panose="02040503050406030204" pitchFamily="18" charset="0"/>
                          </a:rPr>
                        </m:ctrlPr>
                      </m:accPr>
                      <m:e>
                        <m:r>
                          <m:rPr>
                            <m:sty m:val="p"/>
                          </m:rPr>
                          <a:rPr lang="en-US" sz="3500">
                            <a:latin typeface="Cambria Math" panose="02040503050406030204" pitchFamily="18" charset="0"/>
                            <a:ea typeface="Calibri" panose="020F0502020204030204" pitchFamily="34" charset="0"/>
                            <a:cs typeface="Arial" panose="020B0604020202020204" pitchFamily="34" charset="0"/>
                          </a:rPr>
                          <m:t>B</m:t>
                        </m:r>
                      </m:e>
                    </m:acc>
                    <m:r>
                      <m:rPr>
                        <m:sty m:val="p"/>
                      </m:rPr>
                      <a:rPr lang="en-US" sz="3500">
                        <a:latin typeface="Cambria Math" panose="02040503050406030204" pitchFamily="18" charset="0"/>
                        <a:ea typeface="Calibri" panose="020F0502020204030204" pitchFamily="34" charset="0"/>
                        <a:cs typeface="Arial" panose="020B0604020202020204" pitchFamily="34" charset="0"/>
                      </a:rPr>
                      <m:t>CP</m:t>
                    </m:r>
                  </m:oMath>
                </a14:m>
                <a:endParaRPr lang="en-US" sz="3500" dirty="0"/>
              </a:p>
            </p:txBody>
          </p:sp>
        </mc:Choice>
        <mc:Fallback xmlns="">
          <p:sp>
            <p:nvSpPr>
              <p:cNvPr id="7" name="Rectangle 6"/>
              <p:cNvSpPr>
                <a:spLocks noRot="1" noChangeAspect="1" noMove="1" noResize="1" noEditPoints="1" noAdjustHandles="1" noChangeArrowheads="1" noChangeShapeType="1" noTextEdit="1"/>
              </p:cNvSpPr>
              <p:nvPr/>
            </p:nvSpPr>
            <p:spPr>
              <a:xfrm>
                <a:off x="0" y="839338"/>
                <a:ext cx="12467063" cy="647613"/>
              </a:xfrm>
              <a:prstGeom prst="rect">
                <a:avLst/>
              </a:prstGeom>
              <a:blipFill>
                <a:blip r:embed="rId2"/>
                <a:stretch>
                  <a:fillRect t="-13208" b="-33019"/>
                </a:stretch>
              </a:blipFill>
            </p:spPr>
            <p:txBody>
              <a:bodyPr/>
              <a:lstStyle/>
              <a:p>
                <a:r>
                  <a:rPr lang="en-US">
                    <a:noFill/>
                  </a:rPr>
                  <a:t> </a:t>
                </a:r>
              </a:p>
            </p:txBody>
          </p:sp>
        </mc:Fallback>
      </mc:AlternateContent>
      <p:pic>
        <p:nvPicPr>
          <p:cNvPr id="8" name="Picture 7" descr="Even-Parity-Checker-Boolean">
            <a:extLst>
              <a:ext uri="{FF2B5EF4-FFF2-40B4-BE49-F238E27FC236}">
                <a16:creationId xmlns:a16="http://schemas.microsoft.com/office/drawing/2014/main" id="{03CA241D-50B4-7E9E-8EC4-B0C5768FE3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59" t="3445" r="-56" b="26397"/>
          <a:stretch/>
        </p:blipFill>
        <p:spPr bwMode="auto">
          <a:xfrm>
            <a:off x="133815" y="1456302"/>
            <a:ext cx="12058185" cy="21710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3166945" y="4196509"/>
            <a:ext cx="0" cy="528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507501" y="4196509"/>
            <a:ext cx="0" cy="528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90836" y="4196509"/>
            <a:ext cx="0" cy="528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865434" y="4196509"/>
            <a:ext cx="0" cy="52866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2138521" y="4664487"/>
                <a:ext cx="7145418" cy="832600"/>
              </a:xfrm>
              <a:prstGeom prst="rect">
                <a:avLst/>
              </a:prstGeom>
              <a:noFill/>
            </p:spPr>
            <p:txBody>
              <a:bodyPr wrap="square" rtlCol="0">
                <a:spAutoFit/>
              </a:bodyPr>
              <a:lstStyle/>
              <a:p>
                <a:r>
                  <a:rPr lang="en-US" sz="4800" dirty="0"/>
                  <a:t>     </a:t>
                </a:r>
                <a14:m>
                  <m:oMath xmlns:m="http://schemas.openxmlformats.org/officeDocument/2006/math">
                    <m:acc>
                      <m:accPr>
                        <m:chr m:val="̅"/>
                        <m:ctrlPr>
                          <a:rPr lang="en-US" sz="4800" i="1">
                            <a:latin typeface="Cambria Math" panose="02040503050406030204" pitchFamily="18" charset="0"/>
                          </a:rPr>
                        </m:ctrlPr>
                      </m:accPr>
                      <m:e>
                        <m:r>
                          <m:rPr>
                            <m:sty m:val="p"/>
                          </m:rPr>
                          <a:rPr lang="en-US" sz="4800" b="0" i="0" smtClean="0">
                            <a:latin typeface="Cambria Math" panose="02040503050406030204" pitchFamily="18" charset="0"/>
                            <a:ea typeface="Calibri" panose="020F0502020204030204" pitchFamily="34" charset="0"/>
                            <a:cs typeface="Arial" panose="020B0604020202020204" pitchFamily="34" charset="0"/>
                          </a:rPr>
                          <m:t>Z</m:t>
                        </m:r>
                      </m:e>
                    </m:acc>
                  </m:oMath>
                </a14:m>
                <a:r>
                  <a:rPr lang="en-US" sz="4800" dirty="0"/>
                  <a:t>       Y   +</a:t>
                </a:r>
                <a14:m>
                  <m:oMath xmlns:m="http://schemas.openxmlformats.org/officeDocument/2006/math">
                    <m:r>
                      <a:rPr lang="en-US" sz="4800" b="0" i="0" smtClean="0">
                        <a:latin typeface="Cambria Math" panose="02040503050406030204" pitchFamily="18" charset="0"/>
                      </a:rPr>
                      <m:t>  </m:t>
                    </m:r>
                    <m:r>
                      <a:rPr lang="en-US" sz="4800" b="0" i="1" smtClean="0">
                        <a:latin typeface="Cambria Math" panose="02040503050406030204" pitchFamily="18" charset="0"/>
                      </a:rPr>
                      <m:t>𝑍</m:t>
                    </m:r>
                    <m:r>
                      <a:rPr lang="en-US" sz="4800" b="0" i="1" smtClean="0">
                        <a:latin typeface="Cambria Math" panose="02040503050406030204" pitchFamily="18" charset="0"/>
                      </a:rPr>
                      <m:t>      </m:t>
                    </m:r>
                    <m:acc>
                      <m:accPr>
                        <m:chr m:val="̅"/>
                        <m:ctrlPr>
                          <a:rPr lang="en-US" sz="4800" i="1">
                            <a:latin typeface="Cambria Math" panose="02040503050406030204" pitchFamily="18" charset="0"/>
                          </a:rPr>
                        </m:ctrlPr>
                      </m:accPr>
                      <m:e>
                        <m:r>
                          <m:rPr>
                            <m:sty m:val="p"/>
                          </m:rPr>
                          <a:rPr lang="en-US" sz="4800" b="0" i="0" smtClean="0">
                            <a:latin typeface="Cambria Math" panose="02040503050406030204" pitchFamily="18" charset="0"/>
                            <a:ea typeface="Calibri" panose="020F0502020204030204" pitchFamily="34" charset="0"/>
                            <a:cs typeface="Arial" panose="020B0604020202020204" pitchFamily="34" charset="0"/>
                          </a:rPr>
                          <m:t>Y</m:t>
                        </m:r>
                      </m:e>
                    </m:acc>
                  </m:oMath>
                </a14:m>
                <a:endParaRPr lang="en-US" sz="4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138521" y="4664487"/>
                <a:ext cx="7145418" cy="832600"/>
              </a:xfrm>
              <a:prstGeom prst="rect">
                <a:avLst/>
              </a:prstGeom>
              <a:blipFill>
                <a:blip r:embed="rId4"/>
                <a:stretch>
                  <a:fillRect t="-16058" b="-379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507273" y="3577861"/>
                <a:ext cx="5811535" cy="458523"/>
              </a:xfrm>
              <a:prstGeom prst="rect">
                <a:avLst/>
              </a:prstGeom>
              <a:noFill/>
            </p:spPr>
            <p:txBody>
              <a:bodyPr wrap="square" lIns="0" tIns="0" rIns="0" bIns="0" rtlCol="0">
                <a:spAutoFit/>
              </a:bodyPr>
              <a:lstStyle/>
              <a:p>
                <a14:m>
                  <m:oMath xmlns:m="http://schemas.openxmlformats.org/officeDocument/2006/math">
                    <m:acc>
                      <m:accPr>
                        <m:chr m:val="̅"/>
                        <m:ctrlPr>
                          <a:rPr lang="en-US" sz="2800" i="1" smtClean="0">
                            <a:latin typeface="Cambria Math" panose="02040503050406030204" pitchFamily="18" charset="0"/>
                          </a:rPr>
                        </m:ctrlPr>
                      </m:accPr>
                      <m:e>
                        <m:d>
                          <m:dPr>
                            <m:ctrlPr>
                              <a:rPr lang="en-US" sz="2800" i="1">
                                <a:latin typeface="Cambria Math" panose="02040503050406030204" pitchFamily="18" charset="0"/>
                              </a:rPr>
                            </m:ctrlPr>
                          </m:dPr>
                          <m:e>
                            <m:r>
                              <a:rPr lang="en-US" sz="2800" i="1">
                                <a:latin typeface="Cambria Math" panose="02040503050406030204" pitchFamily="18" charset="0"/>
                              </a:rPr>
                              <m:t>𝐴</m:t>
                            </m:r>
                            <m:r>
                              <a:rPr lang="en-US" sz="2800" i="0">
                                <a:latin typeface="Cambria Math" panose="02040503050406030204" pitchFamily="18" charset="0"/>
                              </a:rPr>
                              <m:t>⊕</m:t>
                            </m:r>
                            <m:r>
                              <a:rPr lang="en-US" sz="2800" i="1">
                                <a:latin typeface="Cambria Math" panose="02040503050406030204" pitchFamily="18" charset="0"/>
                              </a:rPr>
                              <m:t>𝐵</m:t>
                            </m:r>
                          </m:e>
                        </m:d>
                      </m:e>
                    </m:acc>
                    <m:r>
                      <a:rPr lang="en-US" sz="2800" b="0" i="1" smtClean="0">
                        <a:latin typeface="Cambria Math" panose="02040503050406030204" pitchFamily="18" charset="0"/>
                      </a:rPr>
                      <m:t> </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C</m:t>
                    </m:r>
                    <m:r>
                      <a:rPr lang="en-US" sz="2800">
                        <a:latin typeface="Cambria Math" panose="02040503050406030204" pitchFamily="18" charset="0"/>
                      </a:rPr>
                      <m:t>⊕</m:t>
                    </m:r>
                  </m:oMath>
                </a14:m>
                <a:r>
                  <a:rPr lang="en-US" sz="2800" dirty="0"/>
                  <a:t>P)+(A </a:t>
                </a:r>
                <a14:m>
                  <m:oMath xmlns:m="http://schemas.openxmlformats.org/officeDocument/2006/math">
                    <m:r>
                      <a:rPr lang="en-US" sz="2800">
                        <a:latin typeface="Cambria Math" panose="02040503050406030204" pitchFamily="18" charset="0"/>
                      </a:rPr>
                      <m:t>⊕</m:t>
                    </m:r>
                  </m:oMath>
                </a14:m>
                <a:r>
                  <a:rPr lang="en-US" sz="2800" dirty="0"/>
                  <a:t>B) </a:t>
                </a:r>
                <a14:m>
                  <m:oMath xmlns:m="http://schemas.openxmlformats.org/officeDocument/2006/math">
                    <m:acc>
                      <m:accPr>
                        <m:chr m:val="̅"/>
                        <m:ctrlPr>
                          <a:rPr lang="en-US" sz="2800" i="1">
                            <a:latin typeface="Cambria Math" panose="02040503050406030204" pitchFamily="18" charset="0"/>
                          </a:rPr>
                        </m:ctrlPr>
                      </m:accPr>
                      <m:e>
                        <m:d>
                          <m:dPr>
                            <m:ctrlPr>
                              <a:rPr lang="en-US" sz="2800" i="1">
                                <a:latin typeface="Cambria Math" panose="02040503050406030204" pitchFamily="18" charset="0"/>
                              </a:rPr>
                            </m:ctrlPr>
                          </m:dPr>
                          <m:e>
                            <m:r>
                              <m:rPr>
                                <m:sty m:val="p"/>
                              </m:rPr>
                              <a:rPr lang="en-US" sz="2800" b="0" i="0" smtClean="0">
                                <a:latin typeface="Cambria Math" panose="02040503050406030204" pitchFamily="18" charset="0"/>
                              </a:rPr>
                              <m:t>C</m:t>
                            </m:r>
                            <m:r>
                              <a:rPr lang="en-US" sz="2800">
                                <a:latin typeface="Cambria Math" panose="02040503050406030204" pitchFamily="18" charset="0"/>
                              </a:rPr>
                              <m:t>⊕</m:t>
                            </m:r>
                            <m:r>
                              <a:rPr lang="en-US" sz="2800" b="0" i="1" smtClean="0">
                                <a:latin typeface="Cambria Math" panose="02040503050406030204" pitchFamily="18" charset="0"/>
                              </a:rPr>
                              <m:t>𝑃</m:t>
                            </m:r>
                          </m:e>
                        </m:d>
                      </m:e>
                    </m:acc>
                  </m:oMath>
                </a14:m>
                <a:endParaRPr lang="en-US" sz="28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507273" y="3577861"/>
                <a:ext cx="5811535" cy="458523"/>
              </a:xfrm>
              <a:prstGeom prst="rect">
                <a:avLst/>
              </a:prstGeom>
              <a:blipFill>
                <a:blip r:embed="rId5"/>
                <a:stretch>
                  <a:fillRect t="-16000" b="-48000"/>
                </a:stretch>
              </a:blipFill>
            </p:spPr>
            <p:txBody>
              <a:bodyPr/>
              <a:lstStyle/>
              <a:p>
                <a:r>
                  <a:rPr lang="en-US">
                    <a:noFill/>
                  </a:rPr>
                  <a:t> </a:t>
                </a:r>
              </a:p>
            </p:txBody>
          </p:sp>
        </mc:Fallback>
      </mc:AlternateContent>
      <p:sp>
        <p:nvSpPr>
          <p:cNvPr id="20" name="TextBox 19"/>
          <p:cNvSpPr txBox="1"/>
          <p:nvPr/>
        </p:nvSpPr>
        <p:spPr>
          <a:xfrm>
            <a:off x="1283703" y="4788475"/>
            <a:ext cx="1825736" cy="584775"/>
          </a:xfrm>
          <a:prstGeom prst="rect">
            <a:avLst/>
          </a:prstGeom>
          <a:noFill/>
        </p:spPr>
        <p:txBody>
          <a:bodyPr wrap="square" rtlCol="0">
            <a:spAutoFit/>
          </a:bodyPr>
          <a:lstStyle/>
          <a:p>
            <a:r>
              <a:rPr lang="en-US" sz="3200" b="1" dirty="0"/>
              <a:t>Let:</a:t>
            </a:r>
          </a:p>
        </p:txBody>
      </p:sp>
      <mc:AlternateContent xmlns:mc="http://schemas.openxmlformats.org/markup-compatibility/2006" xmlns:a14="http://schemas.microsoft.com/office/drawing/2010/main">
        <mc:Choice Requires="a14">
          <p:sp>
            <p:nvSpPr>
              <p:cNvPr id="21" name="TextBox 20"/>
              <p:cNvSpPr txBox="1"/>
              <p:nvPr/>
            </p:nvSpPr>
            <p:spPr>
              <a:xfrm>
                <a:off x="2507274" y="5407427"/>
                <a:ext cx="5008648" cy="10772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3200" i="1" smtClean="0">
                              <a:latin typeface="Cambria Math" panose="02040503050406030204" pitchFamily="18" charset="0"/>
                            </a:rPr>
                          </m:ctrlPr>
                        </m:dPr>
                        <m:e>
                          <m:r>
                            <m:rPr>
                              <m:sty m:val="p"/>
                            </m:rPr>
                            <a:rPr lang="en-US" sz="3200" b="0" i="0" smtClean="0">
                              <a:latin typeface="Cambria Math" panose="02040503050406030204" pitchFamily="18" charset="0"/>
                            </a:rPr>
                            <m:t>Z</m:t>
                          </m:r>
                          <m:r>
                            <a:rPr lang="en-US" sz="3200">
                              <a:latin typeface="Cambria Math" panose="02040503050406030204" pitchFamily="18" charset="0"/>
                            </a:rPr>
                            <m:t>⊕</m:t>
                          </m:r>
                          <m:r>
                            <a:rPr lang="en-US" sz="3200" b="0" i="1" smtClean="0">
                              <a:latin typeface="Cambria Math" panose="02040503050406030204" pitchFamily="18" charset="0"/>
                            </a:rPr>
                            <m:t>𝑌</m:t>
                          </m:r>
                        </m:e>
                      </m:d>
                    </m:oMath>
                  </m:oMathPara>
                </a14:m>
                <a:endParaRPr lang="en-US" sz="3200" dirty="0"/>
              </a:p>
              <a:p>
                <a:pPr algn="ctr"/>
                <a:r>
                  <a:rPr lang="en-US" sz="3200" dirty="0"/>
                  <a:t>= (A </a:t>
                </a:r>
                <a14:m>
                  <m:oMath xmlns:m="http://schemas.openxmlformats.org/officeDocument/2006/math">
                    <m:r>
                      <a:rPr lang="en-US" sz="3200">
                        <a:latin typeface="Cambria Math" panose="02040503050406030204" pitchFamily="18" charset="0"/>
                      </a:rPr>
                      <m:t>⊕</m:t>
                    </m:r>
                  </m:oMath>
                </a14:m>
                <a:r>
                  <a:rPr lang="en-US" sz="3200" dirty="0"/>
                  <a:t>B)</a:t>
                </a:r>
                <a14:m>
                  <m:oMath xmlns:m="http://schemas.openxmlformats.org/officeDocument/2006/math">
                    <m:r>
                      <a:rPr lang="en-US" sz="3200" smtClean="0">
                        <a:latin typeface="Cambria Math" panose="02040503050406030204" pitchFamily="18" charset="0"/>
                      </a:rPr>
                      <m:t>⊕</m:t>
                    </m:r>
                  </m:oMath>
                </a14:m>
                <a:r>
                  <a:rPr lang="en-US" sz="3200" dirty="0"/>
                  <a:t>(C </a:t>
                </a:r>
                <a14:m>
                  <m:oMath xmlns:m="http://schemas.openxmlformats.org/officeDocument/2006/math">
                    <m:r>
                      <a:rPr lang="en-US" sz="3200">
                        <a:latin typeface="Cambria Math" panose="02040503050406030204" pitchFamily="18" charset="0"/>
                      </a:rPr>
                      <m:t>⊕</m:t>
                    </m:r>
                    <m:r>
                      <m:rPr>
                        <m:sty m:val="p"/>
                      </m:rPr>
                      <a:rPr lang="en-US" sz="3200" b="0" i="0" smtClean="0">
                        <a:latin typeface="Cambria Math" panose="02040503050406030204" pitchFamily="18" charset="0"/>
                      </a:rPr>
                      <m:t>P</m:t>
                    </m:r>
                    <m:r>
                      <a:rPr lang="en-US" sz="3200" b="0" i="0" smtClean="0">
                        <a:latin typeface="Cambria Math" panose="02040503050406030204" pitchFamily="18" charset="0"/>
                      </a:rPr>
                      <m:t>)</m:t>
                    </m:r>
                  </m:oMath>
                </a14:m>
                <a:r>
                  <a:rPr lang="en-US" sz="3200" dirty="0"/>
                  <a:t> </a:t>
                </a:r>
              </a:p>
            </p:txBody>
          </p:sp>
        </mc:Choice>
        <mc:Fallback xmlns="">
          <p:sp>
            <p:nvSpPr>
              <p:cNvPr id="21" name="TextBox 20"/>
              <p:cNvSpPr txBox="1">
                <a:spLocks noRot="1" noChangeAspect="1" noMove="1" noResize="1" noEditPoints="1" noAdjustHandles="1" noChangeArrowheads="1" noChangeShapeType="1" noTextEdit="1"/>
              </p:cNvSpPr>
              <p:nvPr/>
            </p:nvSpPr>
            <p:spPr>
              <a:xfrm>
                <a:off x="2507274" y="5407427"/>
                <a:ext cx="5008648" cy="1077218"/>
              </a:xfrm>
              <a:prstGeom prst="rect">
                <a:avLst/>
              </a:prstGeom>
              <a:blipFill>
                <a:blip r:embed="rId6"/>
                <a:stretch>
                  <a:fillRect b="-18079"/>
                </a:stretch>
              </a:blipFill>
            </p:spPr>
            <p:txBody>
              <a:bodyPr/>
              <a:lstStyle/>
              <a:p>
                <a:r>
                  <a:rPr lang="en-US">
                    <a:noFill/>
                  </a:rPr>
                  <a:t> </a:t>
                </a:r>
              </a:p>
            </p:txBody>
          </p:sp>
        </mc:Fallback>
      </mc:AlternateContent>
      <p:sp>
        <p:nvSpPr>
          <p:cNvPr id="23" name="TextBox 22"/>
          <p:cNvSpPr txBox="1"/>
          <p:nvPr/>
        </p:nvSpPr>
        <p:spPr>
          <a:xfrm>
            <a:off x="487253" y="6039972"/>
            <a:ext cx="2865862" cy="400110"/>
          </a:xfrm>
          <a:prstGeom prst="rect">
            <a:avLst/>
          </a:prstGeom>
          <a:noFill/>
        </p:spPr>
        <p:txBody>
          <a:bodyPr wrap="square" rtlCol="0">
            <a:spAutoFit/>
          </a:bodyPr>
          <a:lstStyle/>
          <a:p>
            <a:r>
              <a:rPr lang="en-US" sz="2000" b="1" dirty="0"/>
              <a:t>By substitute we will get </a:t>
            </a:r>
          </a:p>
        </p:txBody>
      </p:sp>
    </p:spTree>
    <p:extLst>
      <p:ext uri="{BB962C8B-B14F-4D97-AF65-F5344CB8AC3E}">
        <p14:creationId xmlns:p14="http://schemas.microsoft.com/office/powerpoint/2010/main" val="3743985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DADF45-6583-D825-1E8C-4B9E484EAD3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274" b="100000" l="2125" r="100000">
                        <a14:foregroundMark x1="45125" y1="76353" x2="77750" y2="48718"/>
                        <a14:foregroundMark x1="77750" y1="48718" x2="60000" y2="12821"/>
                        <a14:foregroundMark x1="3000" y1="4274" x2="2125" y2="90028"/>
                        <a14:backgroundMark x1="67000" y1="88889" x2="92875" y2="89744"/>
                        <a14:backgroundMark x1="92625" y1="89744" x2="89000" y2="83761"/>
                        <a14:backgroundMark x1="88875" y1="82336" x2="65875" y2="81766"/>
                        <a14:backgroundMark x1="65875" y1="81766" x2="67000" y2="96011"/>
                        <a14:backgroundMark x1="66625" y1="94302" x2="92750" y2="95442"/>
                        <a14:backgroundMark x1="92750" y1="95442" x2="90500" y2="85755"/>
                        <a14:backgroundMark x1="63250" y1="90313" x2="67625" y2="76068"/>
                        <a14:backgroundMark x1="67625" y1="76068" x2="93000" y2="78917"/>
                        <a14:backgroundMark x1="93000" y1="78917" x2="95375" y2="98291"/>
                        <a14:backgroundMark x1="95375" y1="98291" x2="59875" y2="98291"/>
                        <a14:backgroundMark x1="60250" y1="97721" x2="63875" y2="89744"/>
                      </a14:backgroundRemoval>
                    </a14:imgEffect>
                    <a14:imgEffect>
                      <a14:brightnessContrast bright="20000"/>
                    </a14:imgEffect>
                  </a14:imgLayer>
                </a14:imgProps>
              </a:ext>
              <a:ext uri="{28A0092B-C50C-407E-A947-70E740481C1C}">
                <a14:useLocalDpi xmlns:a14="http://schemas.microsoft.com/office/drawing/2010/main" val="0"/>
              </a:ext>
            </a:extLst>
          </a:blip>
          <a:srcRect t="12071" r="-2409" b="-4356"/>
          <a:stretch/>
        </p:blipFill>
        <p:spPr bwMode="auto">
          <a:xfrm>
            <a:off x="1363754" y="1870365"/>
            <a:ext cx="9012509" cy="356331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18">
            <a:extLst>
              <a:ext uri="{FF2B5EF4-FFF2-40B4-BE49-F238E27FC236}">
                <a16:creationId xmlns:a16="http://schemas.microsoft.com/office/drawing/2014/main" id="{0E4CC373-785D-A85A-5AC3-A7D16F6AD988}"/>
              </a:ext>
            </a:extLst>
          </p:cNvPr>
          <p:cNvSpPr/>
          <p:nvPr/>
        </p:nvSpPr>
        <p:spPr>
          <a:xfrm>
            <a:off x="0" y="487466"/>
            <a:ext cx="3657600" cy="707886"/>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직사각형 17">
            <a:extLst>
              <a:ext uri="{FF2B5EF4-FFF2-40B4-BE49-F238E27FC236}">
                <a16:creationId xmlns:a16="http://schemas.microsoft.com/office/drawing/2014/main" id="{507853FA-4015-0BF6-D86A-F2C37EBEB817}"/>
              </a:ext>
            </a:extLst>
          </p:cNvPr>
          <p:cNvSpPr/>
          <p:nvPr/>
        </p:nvSpPr>
        <p:spPr>
          <a:xfrm>
            <a:off x="-1012410" y="425911"/>
            <a:ext cx="5611328" cy="769441"/>
          </a:xfrm>
          <a:prstGeom prst="rect">
            <a:avLst/>
          </a:prstGeom>
          <a:noFill/>
        </p:spPr>
        <p:txBody>
          <a:bodyPr wrap="square" rtlCol="0">
            <a:spAutoFit/>
          </a:bodyPr>
          <a:lstStyle/>
          <a:p>
            <a:pPr algn="ctr"/>
            <a:r>
              <a:rPr lang="en-US" altLang="en-US" sz="4400" dirty="0">
                <a:solidFill>
                  <a:schemeClr val="bg1"/>
                </a:solidFill>
              </a:rPr>
              <a:t>Logic circuit </a:t>
            </a:r>
            <a:endParaRPr lang="ko-Kore-KR" altLang="en-US" sz="2000" b="1" spc="-150" dirty="0">
              <a:solidFill>
                <a:schemeClr val="bg1"/>
              </a:solidFill>
              <a:latin typeface="+mj-l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5889877-E18C-B36E-5086-08AC04D0F6D3}"/>
                  </a:ext>
                </a:extLst>
              </p:cNvPr>
              <p:cNvSpPr txBox="1"/>
              <p:nvPr/>
            </p:nvSpPr>
            <p:spPr>
              <a:xfrm>
                <a:off x="9639449" y="3262742"/>
                <a:ext cx="2088572" cy="646331"/>
              </a:xfrm>
              <a:prstGeom prst="rect">
                <a:avLst/>
              </a:prstGeom>
              <a:solidFill>
                <a:srgbClr val="FFFF00"/>
              </a:solidFill>
              <a:ln>
                <a:solidFill>
                  <a:srgbClr val="FFFF00"/>
                </a:solidFill>
              </a:ln>
            </p:spPr>
            <p:txBody>
              <a:bodyPr wrap="square" rtlCol="0">
                <a:spAutoFit/>
              </a:bodyPr>
              <a:lstStyle/>
              <a:p>
                <a:r>
                  <a:rPr lang="en-US" sz="1800" dirty="0"/>
                  <a:t>(A </a:t>
                </a:r>
                <a14:m>
                  <m:oMath xmlns:m="http://schemas.openxmlformats.org/officeDocument/2006/math">
                    <m:r>
                      <a:rPr lang="en-US" sz="1800">
                        <a:latin typeface="Cambria Math" panose="02040503050406030204" pitchFamily="18" charset="0"/>
                      </a:rPr>
                      <m:t>⊕</m:t>
                    </m:r>
                  </m:oMath>
                </a14:m>
                <a:r>
                  <a:rPr lang="en-US" sz="1800" dirty="0"/>
                  <a:t>B)</a:t>
                </a:r>
                <a14:m>
                  <m:oMath xmlns:m="http://schemas.openxmlformats.org/officeDocument/2006/math">
                    <m:r>
                      <a:rPr lang="en-US" sz="1800" smtClean="0">
                        <a:latin typeface="Cambria Math" panose="02040503050406030204" pitchFamily="18" charset="0"/>
                      </a:rPr>
                      <m:t>⊕</m:t>
                    </m:r>
                  </m:oMath>
                </a14:m>
                <a:r>
                  <a:rPr lang="en-US" sz="1800" dirty="0"/>
                  <a:t>(C </a:t>
                </a:r>
                <a14:m>
                  <m:oMath xmlns:m="http://schemas.openxmlformats.org/officeDocument/2006/math">
                    <m:r>
                      <a:rPr lang="en-US" sz="1800">
                        <a:latin typeface="Cambria Math" panose="02040503050406030204" pitchFamily="18" charset="0"/>
                      </a:rPr>
                      <m:t>⊕</m:t>
                    </m:r>
                    <m:r>
                      <m:rPr>
                        <m:sty m:val="p"/>
                      </m:rPr>
                      <a:rPr lang="en-US" sz="1800" b="0" i="0" smtClean="0">
                        <a:latin typeface="Cambria Math" panose="02040503050406030204" pitchFamily="18" charset="0"/>
                      </a:rPr>
                      <m:t>P</m:t>
                    </m:r>
                    <m:r>
                      <a:rPr lang="en-US" sz="1800" b="0" i="0" smtClean="0">
                        <a:latin typeface="Cambria Math" panose="02040503050406030204" pitchFamily="18" charset="0"/>
                      </a:rPr>
                      <m:t>)</m:t>
                    </m:r>
                  </m:oMath>
                </a14:m>
                <a:r>
                  <a:rPr lang="en-US" sz="1800" dirty="0"/>
                  <a:t> </a:t>
                </a:r>
              </a:p>
              <a:p>
                <a:endParaRPr lang="en-US" dirty="0"/>
              </a:p>
            </p:txBody>
          </p:sp>
        </mc:Choice>
        <mc:Fallback>
          <p:sp>
            <p:nvSpPr>
              <p:cNvPr id="2" name="TextBox 1">
                <a:extLst>
                  <a:ext uri="{FF2B5EF4-FFF2-40B4-BE49-F238E27FC236}">
                    <a16:creationId xmlns:a16="http://schemas.microsoft.com/office/drawing/2014/main" id="{15889877-E18C-B36E-5086-08AC04D0F6D3}"/>
                  </a:ext>
                </a:extLst>
              </p:cNvPr>
              <p:cNvSpPr txBox="1">
                <a:spLocks noRot="1" noChangeAspect="1" noMove="1" noResize="1" noEditPoints="1" noAdjustHandles="1" noChangeArrowheads="1" noChangeShapeType="1" noTextEdit="1"/>
              </p:cNvSpPr>
              <p:nvPr/>
            </p:nvSpPr>
            <p:spPr>
              <a:xfrm>
                <a:off x="9639449" y="3262742"/>
                <a:ext cx="2088572" cy="646331"/>
              </a:xfrm>
              <a:prstGeom prst="rect">
                <a:avLst/>
              </a:prstGeom>
              <a:blipFill>
                <a:blip r:embed="rId4"/>
                <a:stretch>
                  <a:fillRect l="-2029" t="-3704"/>
                </a:stretch>
              </a:blipFill>
              <a:ln>
                <a:solidFill>
                  <a:srgbClr val="FFFF00"/>
                </a:solidFill>
              </a:ln>
            </p:spPr>
            <p:txBody>
              <a:bodyPr/>
              <a:lstStyle/>
              <a:p>
                <a:r>
                  <a:rPr lang="en-US">
                    <a:noFill/>
                  </a:rPr>
                  <a:t> </a:t>
                </a:r>
              </a:p>
            </p:txBody>
          </p:sp>
        </mc:Fallback>
      </mc:AlternateContent>
    </p:spTree>
    <p:extLst>
      <p:ext uri="{BB962C8B-B14F-4D97-AF65-F5344CB8AC3E}">
        <p14:creationId xmlns:p14="http://schemas.microsoft.com/office/powerpoint/2010/main" val="37055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0AF818-9CE8-42A2-8A75-A4CCB16E29FA}"/>
              </a:ext>
            </a:extLst>
          </p:cNvPr>
          <p:cNvPicPr>
            <a:picLocks noChangeAspect="1"/>
          </p:cNvPicPr>
          <p:nvPr/>
        </p:nvPicPr>
        <p:blipFill>
          <a:blip r:embed="rId2"/>
          <a:stretch>
            <a:fillRect/>
          </a:stretch>
        </p:blipFill>
        <p:spPr>
          <a:xfrm>
            <a:off x="1150070" y="841409"/>
            <a:ext cx="9891860" cy="5395560"/>
          </a:xfrm>
          <a:prstGeom prst="rect">
            <a:avLst/>
          </a:prstGeom>
        </p:spPr>
      </p:pic>
      <p:sp>
        <p:nvSpPr>
          <p:cNvPr id="3" name="직사각형 18">
            <a:extLst>
              <a:ext uri="{FF2B5EF4-FFF2-40B4-BE49-F238E27FC236}">
                <a16:creationId xmlns:a16="http://schemas.microsoft.com/office/drawing/2014/main" id="{16476EE6-FBCD-6B6C-C377-F6899307809E}"/>
              </a:ext>
            </a:extLst>
          </p:cNvPr>
          <p:cNvSpPr/>
          <p:nvPr/>
        </p:nvSpPr>
        <p:spPr>
          <a:xfrm>
            <a:off x="0" y="487466"/>
            <a:ext cx="3373120" cy="707886"/>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직사각형 17">
            <a:extLst>
              <a:ext uri="{FF2B5EF4-FFF2-40B4-BE49-F238E27FC236}">
                <a16:creationId xmlns:a16="http://schemas.microsoft.com/office/drawing/2014/main" id="{AF844DB5-D392-77D5-346B-957F56B90288}"/>
              </a:ext>
            </a:extLst>
          </p:cNvPr>
          <p:cNvSpPr/>
          <p:nvPr/>
        </p:nvSpPr>
        <p:spPr>
          <a:xfrm>
            <a:off x="-1012410" y="425911"/>
            <a:ext cx="5611328" cy="769441"/>
          </a:xfrm>
          <a:prstGeom prst="rect">
            <a:avLst/>
          </a:prstGeom>
          <a:noFill/>
        </p:spPr>
        <p:txBody>
          <a:bodyPr wrap="square" rtlCol="0">
            <a:spAutoFit/>
          </a:bodyPr>
          <a:lstStyle/>
          <a:p>
            <a:pPr algn="ctr"/>
            <a:r>
              <a:rPr lang="en-US" altLang="en-US" sz="4400" dirty="0">
                <a:solidFill>
                  <a:schemeClr val="bg1"/>
                </a:solidFill>
              </a:rPr>
              <a:t>Stimulator </a:t>
            </a:r>
            <a:endParaRPr lang="ko-Kore-KR" altLang="en-US" sz="2000" b="1" spc="-150" dirty="0">
              <a:solidFill>
                <a:schemeClr val="bg1"/>
              </a:solidFill>
              <a:latin typeface="+mj-lt"/>
            </a:endParaRPr>
          </a:p>
        </p:txBody>
      </p:sp>
    </p:spTree>
    <p:extLst>
      <p:ext uri="{BB962C8B-B14F-4D97-AF65-F5344CB8AC3E}">
        <p14:creationId xmlns:p14="http://schemas.microsoft.com/office/powerpoint/2010/main" val="189068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4">
            <a:extLst>
              <a:ext uri="{FF2B5EF4-FFF2-40B4-BE49-F238E27FC236}">
                <a16:creationId xmlns:a16="http://schemas.microsoft.com/office/drawing/2014/main" id="{BAEBEBCE-FA11-F2A5-5D1C-693DB9A0E54D}"/>
              </a:ext>
            </a:extLst>
          </p:cNvPr>
          <p:cNvSpPr/>
          <p:nvPr/>
        </p:nvSpPr>
        <p:spPr>
          <a:xfrm>
            <a:off x="0" y="5575"/>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 name="직사각형 18">
            <a:extLst>
              <a:ext uri="{FF2B5EF4-FFF2-40B4-BE49-F238E27FC236}">
                <a16:creationId xmlns:a16="http://schemas.microsoft.com/office/drawing/2014/main" id="{0E4CC373-785D-A85A-5AC3-A7D16F6AD988}"/>
              </a:ext>
            </a:extLst>
          </p:cNvPr>
          <p:cNvSpPr/>
          <p:nvPr/>
        </p:nvSpPr>
        <p:spPr>
          <a:xfrm>
            <a:off x="-1" y="1403459"/>
            <a:ext cx="12192001" cy="4062232"/>
          </a:xfrm>
          <a:prstGeom prst="rect">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0" b="1" dirty="0">
                <a:solidFill>
                  <a:schemeClr val="bg1"/>
                </a:solidFill>
                <a:latin typeface="Arial Narrow" panose="020B0606020202030204" pitchFamily="34" charset="0"/>
              </a:rPr>
              <a:t>Thank you</a:t>
            </a:r>
            <a:endParaRPr lang="ko-Kore-KR" altLang="en-US" sz="20000" b="1" spc="-15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340121952"/>
      </p:ext>
    </p:extLst>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39302A"/>
      </a:dk2>
      <a:lt2>
        <a:srgbClr val="E5DEDB"/>
      </a:lt2>
      <a:accent1>
        <a:srgbClr val="F3D118"/>
      </a:accent1>
      <a:accent2>
        <a:srgbClr val="7A7B7C"/>
      </a:accent2>
      <a:accent3>
        <a:srgbClr val="3C383A"/>
      </a:accent3>
      <a:accent4>
        <a:srgbClr val="EC7016"/>
      </a:accent4>
      <a:accent5>
        <a:srgbClr val="E64823"/>
      </a:accent5>
      <a:accent6>
        <a:srgbClr val="9C6A6A"/>
      </a:accent6>
      <a:hlink>
        <a:srgbClr val="2998E3"/>
      </a:hlink>
      <a:folHlink>
        <a:srgbClr val="7F723D"/>
      </a:folHlink>
    </a:clrScheme>
    <a:fontScheme name="사용자 지정 1">
      <a:majorFont>
        <a:latin typeface="Noto Sans"/>
        <a:ea typeface="Calibri"/>
        <a:cs typeface=""/>
      </a:majorFont>
      <a:minorFont>
        <a:latin typeface="Calibri"/>
        <a:ea typeface="Calibri"/>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10162</TotalTime>
  <Words>255</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 Narrow</vt:lpstr>
      <vt:lpstr>Noto Sans</vt:lpstr>
      <vt:lpstr>Verdana</vt:lpstr>
      <vt:lpstr>Cambria Math</vt:lpstr>
      <vt:lpstr>Arial</vt:lpstr>
      <vt:lpstr>Calibri</vt:lpstr>
      <vt:lpstr>Poppins</vt:lpstr>
      <vt:lpstr>Open Sans</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Members</Manager>
  <Company>YESFORM Co.,Ltd.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IA.HAN</dc:creator>
  <cp:keywords>SlideMembers, ppt, PPT Templates, Presentation, Diagram, Chart, Yesform, Google slides, Keynote, Free Slides</cp:keywords>
  <dc:description>The copyright of this document is at Slide Members. Unauthorized copying may result in legal sanctions.</dc:description>
  <cp:lastModifiedBy>Mina Atef Marzouk</cp:lastModifiedBy>
  <cp:revision>15</cp:revision>
  <dcterms:created xsi:type="dcterms:W3CDTF">2022-01-01T06:51:30Z</dcterms:created>
  <dcterms:modified xsi:type="dcterms:W3CDTF">2023-05-26T19:38:38Z</dcterms:modified>
  <cp:category>www.slidemembers.com</cp:category>
</cp:coreProperties>
</file>